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1"/>
  </p:notesMasterIdLst>
  <p:sldIdLst>
    <p:sldId id="258" r:id="rId2"/>
    <p:sldId id="435" r:id="rId3"/>
    <p:sldId id="261" r:id="rId4"/>
    <p:sldId id="436" r:id="rId5"/>
    <p:sldId id="385" r:id="rId6"/>
    <p:sldId id="438" r:id="rId7"/>
    <p:sldId id="386" r:id="rId8"/>
    <p:sldId id="441" r:id="rId9"/>
    <p:sldId id="387" r:id="rId10"/>
    <p:sldId id="442" r:id="rId11"/>
    <p:sldId id="388" r:id="rId12"/>
    <p:sldId id="389" r:id="rId13"/>
    <p:sldId id="415" r:id="rId14"/>
    <p:sldId id="456" r:id="rId15"/>
    <p:sldId id="455" r:id="rId16"/>
    <p:sldId id="458" r:id="rId17"/>
    <p:sldId id="457" r:id="rId18"/>
    <p:sldId id="460" r:id="rId19"/>
    <p:sldId id="461" r:id="rId20"/>
    <p:sldId id="462" r:id="rId21"/>
    <p:sldId id="463" r:id="rId22"/>
    <p:sldId id="444" r:id="rId23"/>
    <p:sldId id="426" r:id="rId24"/>
    <p:sldId id="465" r:id="rId25"/>
    <p:sldId id="273" r:id="rId26"/>
    <p:sldId id="319" r:id="rId27"/>
    <p:sldId id="327" r:id="rId28"/>
    <p:sldId id="328" r:id="rId29"/>
    <p:sldId id="363" r:id="rId30"/>
    <p:sldId id="330" r:id="rId31"/>
    <p:sldId id="368" r:id="rId32"/>
    <p:sldId id="427" r:id="rId33"/>
    <p:sldId id="466" r:id="rId34"/>
    <p:sldId id="467" r:id="rId35"/>
    <p:sldId id="469" r:id="rId36"/>
    <p:sldId id="470" r:id="rId37"/>
    <p:sldId id="472" r:id="rId38"/>
    <p:sldId id="473" r:id="rId39"/>
    <p:sldId id="331" r:id="rId40"/>
    <p:sldId id="474" r:id="rId41"/>
    <p:sldId id="431" r:id="rId42"/>
    <p:sldId id="290" r:id="rId43"/>
    <p:sldId id="395" r:id="rId44"/>
    <p:sldId id="300" r:id="rId45"/>
    <p:sldId id="432" r:id="rId46"/>
    <p:sldId id="433" r:id="rId47"/>
    <p:sldId id="301" r:id="rId48"/>
    <p:sldId id="355" r:id="rId49"/>
    <p:sldId id="302" r:id="rId50"/>
    <p:sldId id="304" r:id="rId51"/>
    <p:sldId id="397" r:id="rId52"/>
    <p:sldId id="398" r:id="rId53"/>
    <p:sldId id="399" r:id="rId54"/>
    <p:sldId id="401" r:id="rId55"/>
    <p:sldId id="402" r:id="rId56"/>
    <p:sldId id="403" r:id="rId57"/>
    <p:sldId id="445" r:id="rId58"/>
    <p:sldId id="358" r:id="rId59"/>
    <p:sldId id="359" r:id="rId60"/>
    <p:sldId id="416" r:id="rId61"/>
    <p:sldId id="417" r:id="rId62"/>
    <p:sldId id="418" r:id="rId63"/>
    <p:sldId id="420" r:id="rId64"/>
    <p:sldId id="419" r:id="rId65"/>
    <p:sldId id="421" r:id="rId66"/>
    <p:sldId id="477" r:id="rId67"/>
    <p:sldId id="422" r:id="rId68"/>
    <p:sldId id="476" r:id="rId69"/>
    <p:sldId id="446" r:id="rId70"/>
    <p:sldId id="360" r:id="rId71"/>
    <p:sldId id="447" r:id="rId72"/>
    <p:sldId id="450" r:id="rId73"/>
    <p:sldId id="451" r:id="rId74"/>
    <p:sldId id="452" r:id="rId75"/>
    <p:sldId id="453" r:id="rId76"/>
    <p:sldId id="448" r:id="rId77"/>
    <p:sldId id="449" r:id="rId78"/>
    <p:sldId id="437" r:id="rId79"/>
    <p:sldId id="459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 autoAdjust="0"/>
    <p:restoredTop sz="86395"/>
  </p:normalViewPr>
  <p:slideViewPr>
    <p:cSldViewPr>
      <p:cViewPr varScale="1">
        <p:scale>
          <a:sx n="84" d="100"/>
          <a:sy n="84" d="100"/>
        </p:scale>
        <p:origin x="1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5D69-03AE-614B-8C4C-472E589B69BC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33FF7-B080-B34A-8617-1F7F00559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33FF7-B080-B34A-8617-1F7F005592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5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33FF7-B080-B34A-8617-1F7F005592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0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33FF7-B080-B34A-8617-1F7F005592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33FF7-B080-B34A-8617-1F7F005592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9B546-8951-1241-824C-6A0EA7420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9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024F1-CA0A-5A40-8B0B-9602BD2409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D2245-55F3-0A4D-B53E-E7F1BDA832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CCE9F-C756-584B-AF6D-39E032F649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6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DCBC1-C347-DA47-AAF4-7178BF9BE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2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DB139-DE74-2E4C-A627-B9A0194D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1842F-C6DF-D44A-84C9-9E55BF222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2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61364-AFA1-5D49-8B19-87E812E42E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5A3EE-CC2C-2E4F-926F-4ECD7734A4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7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E7C84-B4D7-0A4F-B78D-67D9FFFF6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6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2BA7-A891-A945-853B-55131B96D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435112-E2A6-2A4E-8E3E-187333FB33A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4" name="Picture 10" descr="H_2c_Pos.eps                                                   0004AF62PAUR Server                    B25FA262: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57401"/>
            <a:ext cx="990600" cy="4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57.png"/><Relationship Id="rId3" Type="http://schemas.openxmlformats.org/officeDocument/2006/relationships/image" Target="../media/image31.tiff"/><Relationship Id="rId7" Type="http://schemas.openxmlformats.org/officeDocument/2006/relationships/image" Target="../media/image33.tiff"/><Relationship Id="rId12" Type="http://schemas.openxmlformats.org/officeDocument/2006/relationships/image" Target="../media/image5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32.tiff"/><Relationship Id="rId9" Type="http://schemas.openxmlformats.org/officeDocument/2006/relationships/image" Target="../media/image35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57.png"/><Relationship Id="rId3" Type="http://schemas.openxmlformats.org/officeDocument/2006/relationships/image" Target="../media/image31.tiff"/><Relationship Id="rId7" Type="http://schemas.openxmlformats.org/officeDocument/2006/relationships/image" Target="../media/image33.tiff"/><Relationship Id="rId12" Type="http://schemas.openxmlformats.org/officeDocument/2006/relationships/image" Target="../media/image5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32.tiff"/><Relationship Id="rId9" Type="http://schemas.openxmlformats.org/officeDocument/2006/relationships/image" Target="../media/image35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746885"/>
            <a:ext cx="8305800" cy="1470025"/>
          </a:xfrm>
        </p:spPr>
        <p:txBody>
          <a:bodyPr/>
          <a:lstStyle/>
          <a:p>
            <a:r>
              <a:rPr lang="en-US" dirty="0" err="1"/>
              <a:t>Kaldor</a:t>
            </a:r>
            <a:r>
              <a:rPr lang="en-US" dirty="0"/>
              <a:t> and Piketty’s Facts: The Rise of Monopoly Power in the 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r>
              <a:rPr lang="en-US" dirty="0"/>
              <a:t>Gauti Eggertsson</a:t>
            </a:r>
            <a:r>
              <a:rPr lang="en-US" baseline="30000" dirty="0"/>
              <a:t> </a:t>
            </a:r>
            <a:endParaRPr lang="en-US" dirty="0"/>
          </a:p>
          <a:p>
            <a:r>
              <a:rPr lang="en-US" dirty="0"/>
              <a:t> Jacob Robbins</a:t>
            </a:r>
          </a:p>
          <a:p>
            <a:r>
              <a:rPr lang="en-US" dirty="0"/>
              <a:t>Ella Getz </a:t>
            </a:r>
            <a:r>
              <a:rPr lang="en-US" dirty="0" err="1"/>
              <a:t>Wold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953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Brown University</a:t>
            </a:r>
          </a:p>
        </p:txBody>
      </p:sp>
    </p:spTree>
    <p:extLst>
      <p:ext uri="{BB962C8B-B14F-4D97-AF65-F5344CB8AC3E}">
        <p14:creationId xmlns:p14="http://schemas.microsoft.com/office/powerpoint/2010/main" val="322552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077200" cy="1143000"/>
          </a:xfrm>
        </p:spPr>
        <p:txBody>
          <a:bodyPr/>
          <a:lstStyle/>
          <a:p>
            <a:r>
              <a:rPr lang="is-IS" sz="3200" dirty="0"/>
              <a:t>(5) Decrease in investment-to-output ratio, even given low borriwng costs and high Tobin‘s Q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62000-BC7F-A64E-BF76-77572C98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14449"/>
            <a:ext cx="6858000" cy="4897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A51E0-A640-3245-A58C-372044962929}"/>
              </a:ext>
            </a:extLst>
          </p:cNvPr>
          <p:cNvSpPr txBox="1"/>
          <p:nvPr/>
        </p:nvSpPr>
        <p:spPr>
          <a:xfrm>
            <a:off x="1371600" y="6211654"/>
            <a:ext cx="551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Puzzle 5: Should by </a:t>
            </a:r>
            <a:r>
              <a:rPr lang="en-US" b="1" i="1" u="sng" dirty="0">
                <a:solidFill>
                  <a:srgbClr val="FF0000"/>
                </a:solidFill>
              </a:rPr>
              <a:t>rising</a:t>
            </a:r>
            <a:r>
              <a:rPr lang="en-US" dirty="0">
                <a:solidFill>
                  <a:srgbClr val="FF0000"/>
                </a:solidFill>
              </a:rPr>
              <a:t> given P2 and P3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90C96-F31D-094E-8D2D-516243E1C16C}"/>
              </a:ext>
            </a:extLst>
          </p:cNvPr>
          <p:cNvSpPr txBox="1"/>
          <p:nvPr/>
        </p:nvSpPr>
        <p:spPr>
          <a:xfrm>
            <a:off x="5981700" y="30480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Philippon</a:t>
            </a:r>
            <a:r>
              <a:rPr lang="en-US" sz="1400" dirty="0"/>
              <a:t> and Gutierrez (2017</a:t>
            </a:r>
            <a:r>
              <a:rPr lang="en-US" sz="1200" dirty="0"/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D4B914-2859-B541-B82D-3F046AD2181F}"/>
              </a:ext>
            </a:extLst>
          </p:cNvPr>
          <p:cNvCxnSpPr/>
          <p:nvPr/>
        </p:nvCxnSpPr>
        <p:spPr bwMode="auto">
          <a:xfrm flipH="1">
            <a:off x="6096000" y="3609163"/>
            <a:ext cx="457200" cy="27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74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703A15-A47D-0544-A61E-7CC1D1C4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153400" cy="1143000"/>
          </a:xfrm>
        </p:spPr>
        <p:txBody>
          <a:bodyPr/>
          <a:lstStyle/>
          <a:p>
            <a:r>
              <a:rPr lang="is-IS" sz="3200" dirty="0"/>
              <a:t>(5) Decrease in investment, despite low interest rates and high Tobinds Q</a:t>
            </a: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12E0EF-3880-7B46-BD8E-8DB589FE12B9}"/>
              </a:ext>
            </a:extLst>
          </p:cNvPr>
          <p:cNvSpPr txBox="1">
            <a:spLocks/>
          </p:cNvSpPr>
          <p:nvPr/>
        </p:nvSpPr>
        <p:spPr>
          <a:xfrm>
            <a:off x="533400" y="2362200"/>
            <a:ext cx="7772400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/>
              <a:t>Why is investment not exploding given low interest rate?</a:t>
            </a:r>
          </a:p>
          <a:p>
            <a:pPr marL="0" indent="0">
              <a:buFontTx/>
              <a:buNone/>
            </a:pPr>
            <a:endParaRPr lang="en-US" sz="2800" kern="0" dirty="0"/>
          </a:p>
          <a:p>
            <a:pPr marL="0" indent="0">
              <a:buFontTx/>
              <a:buNone/>
            </a:pPr>
            <a:r>
              <a:rPr lang="en-US" sz="2800" kern="0" dirty="0"/>
              <a:t>High Q?</a:t>
            </a:r>
          </a:p>
        </p:txBody>
      </p:sp>
    </p:spTree>
    <p:extLst>
      <p:ext uri="{BB962C8B-B14F-4D97-AF65-F5344CB8AC3E}">
        <p14:creationId xmlns:p14="http://schemas.microsoft.com/office/powerpoint/2010/main" val="3159231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10600" cy="1143000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(P1) </a:t>
            </a:r>
            <a:r>
              <a:rPr lang="en-US" sz="2400" dirty="0">
                <a:solidFill>
                  <a:srgbClr val="FF0000"/>
                </a:solidFill>
              </a:rPr>
              <a:t>W/Y</a:t>
            </a:r>
            <a:r>
              <a:rPr lang="en-US" sz="2400" dirty="0"/>
              <a:t>&gt;&gt; despite low S and low K/Y.</a:t>
            </a:r>
          </a:p>
          <a:p>
            <a:pPr marL="0" indent="0">
              <a:buNone/>
            </a:pPr>
            <a:r>
              <a:rPr lang="en-US" sz="2400" dirty="0"/>
              <a:t>(P2) High Tobin’s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dirty="0"/>
              <a:t> &gt;&gt; 1.</a:t>
            </a:r>
          </a:p>
          <a:p>
            <a:pPr marL="0" indent="0">
              <a:buNone/>
            </a:pPr>
            <a:r>
              <a:rPr lang="en-US" sz="2400" dirty="0"/>
              <a:t>(P3) A decrease in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 while measured return on capital constant.</a:t>
            </a:r>
          </a:p>
          <a:p>
            <a:pPr marL="0" indent="0">
              <a:buNone/>
            </a:pPr>
            <a:r>
              <a:rPr lang="en-US" sz="2400" dirty="0"/>
              <a:t>(P4) A decrease in both the </a:t>
            </a:r>
            <a:r>
              <a:rPr lang="en-US" sz="2400" i="1" dirty="0">
                <a:solidFill>
                  <a:srgbClr val="FF0000"/>
                </a:solidFill>
              </a:rPr>
              <a:t>labor share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and the </a:t>
            </a:r>
            <a:r>
              <a:rPr lang="en-US" sz="2400" i="1" dirty="0">
                <a:solidFill>
                  <a:srgbClr val="FF0000"/>
                </a:solidFill>
              </a:rPr>
              <a:t>capital share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(P5) A decrease in </a:t>
            </a:r>
            <a:r>
              <a:rPr lang="en-US" sz="2400" dirty="0">
                <a:solidFill>
                  <a:srgbClr val="FF0000"/>
                </a:solidFill>
              </a:rPr>
              <a:t>I/Y</a:t>
            </a:r>
            <a:r>
              <a:rPr lang="en-US" sz="2400" dirty="0"/>
              <a:t> despite low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 and a high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dirty="0"/>
              <a:t>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5041B-9D5C-3144-8FCF-146EAFD4001E}"/>
              </a:ext>
            </a:extLst>
          </p:cNvPr>
          <p:cNvSpPr txBox="1"/>
          <p:nvPr/>
        </p:nvSpPr>
        <p:spPr>
          <a:xfrm>
            <a:off x="926925" y="609600"/>
            <a:ext cx="3086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Summing up</a:t>
            </a:r>
          </a:p>
        </p:txBody>
      </p:sp>
    </p:spTree>
    <p:extLst>
      <p:ext uri="{BB962C8B-B14F-4D97-AF65-F5344CB8AC3E}">
        <p14:creationId xmlns:p14="http://schemas.microsoft.com/office/powerpoint/2010/main" val="243107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703A15-A47D-0544-A61E-7CC1D1C4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153400" cy="1143000"/>
          </a:xfrm>
        </p:spPr>
        <p:txBody>
          <a:bodyPr/>
          <a:lstStyle/>
          <a:p>
            <a:r>
              <a:rPr lang="is-IS" sz="5000" dirty="0">
                <a:solidFill>
                  <a:srgbClr val="FF0000"/>
                </a:solidFill>
              </a:rPr>
              <a:t>Resolution of Puzzles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12E0EF-3880-7B46-BD8E-8DB589FE12B9}"/>
              </a:ext>
            </a:extLst>
          </p:cNvPr>
          <p:cNvSpPr txBox="1">
            <a:spLocks/>
          </p:cNvSpPr>
          <p:nvPr/>
        </p:nvSpPr>
        <p:spPr>
          <a:xfrm>
            <a:off x="533400" y="2362200"/>
            <a:ext cx="7772400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Char char="-"/>
            </a:pPr>
            <a:r>
              <a:rPr lang="en-US" sz="2800" kern="0" dirty="0"/>
              <a:t>Hypothesis: P1-P5 are being driven by two underlying trends:</a:t>
            </a:r>
          </a:p>
          <a:p>
            <a:pPr lvl="1">
              <a:buFontTx/>
              <a:buChar char="-"/>
            </a:pPr>
            <a:r>
              <a:rPr lang="en-US" sz="2400" kern="0" dirty="0"/>
              <a:t>An increase in monopoly power and markups</a:t>
            </a:r>
          </a:p>
          <a:p>
            <a:pPr lvl="1">
              <a:buFontTx/>
              <a:buChar char="-"/>
            </a:pPr>
            <a:r>
              <a:rPr lang="en-US" sz="2400" kern="0" dirty="0"/>
              <a:t>A decline in the natural rate of interest </a:t>
            </a:r>
          </a:p>
        </p:txBody>
      </p:sp>
    </p:spTree>
    <p:extLst>
      <p:ext uri="{BB962C8B-B14F-4D97-AF65-F5344CB8AC3E}">
        <p14:creationId xmlns:p14="http://schemas.microsoft.com/office/powerpoint/2010/main" val="377839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D860-1FC1-ED4C-A113-45E580D2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E0ECF-FAA4-7948-B8F4-F102B46EFC15}"/>
              </a:ext>
            </a:extLst>
          </p:cNvPr>
          <p:cNvSpPr txBox="1"/>
          <p:nvPr/>
        </p:nvSpPr>
        <p:spPr>
          <a:xfrm>
            <a:off x="914400" y="1752600"/>
            <a:ext cx="384432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 in real interest rates: Fact</a:t>
            </a:r>
          </a:p>
          <a:p>
            <a:endParaRPr lang="en-US" dirty="0"/>
          </a:p>
          <a:p>
            <a:r>
              <a:rPr lang="en-US" dirty="0"/>
              <a:t>Market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Concentration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Firm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Markup measures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Macro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Micro</a:t>
            </a:r>
          </a:p>
        </p:txBody>
      </p:sp>
    </p:spTree>
    <p:extLst>
      <p:ext uri="{BB962C8B-B14F-4D97-AF65-F5344CB8AC3E}">
        <p14:creationId xmlns:p14="http://schemas.microsoft.com/office/powerpoint/2010/main" val="342683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8AB5-8963-024C-81FE-DAB7B352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44" y="228600"/>
            <a:ext cx="7772400" cy="1143000"/>
          </a:xfrm>
        </p:spPr>
        <p:txBody>
          <a:bodyPr/>
          <a:lstStyle/>
          <a:p>
            <a:r>
              <a:rPr lang="en-US" dirty="0"/>
              <a:t>Concentration Increasing</a:t>
            </a:r>
          </a:p>
        </p:txBody>
      </p:sp>
      <p:sp>
        <p:nvSpPr>
          <p:cNvPr id="3" name="AutoShape 2" descr="herfindahl_gp.png">
            <a:extLst>
              <a:ext uri="{FF2B5EF4-FFF2-40B4-BE49-F238E27FC236}">
                <a16:creationId xmlns:a16="http://schemas.microsoft.com/office/drawing/2014/main" id="{1A08F700-6B7B-754B-AB59-0E9F438E2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1250" y="1238250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C5740-DAB1-5746-B269-CD11B0FB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78" y="1871085"/>
            <a:ext cx="5098566" cy="3736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11DD41-A4ED-F44A-859C-0371028B6E7E}"/>
                  </a:ext>
                </a:extLst>
              </p:cNvPr>
              <p:cNvSpPr txBox="1"/>
              <p:nvPr/>
            </p:nvSpPr>
            <p:spPr>
              <a:xfrm>
                <a:off x="562921" y="2853372"/>
                <a:ext cx="2202526" cy="676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H=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11DD41-A4ED-F44A-859C-0371028B6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21" y="2853372"/>
                <a:ext cx="2202526" cy="676724"/>
              </a:xfrm>
              <a:prstGeom prst="rect">
                <a:avLst/>
              </a:prstGeom>
              <a:blipFill>
                <a:blip r:embed="rId3"/>
                <a:stretch>
                  <a:fillRect l="-8000" t="-129630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961139-4A0F-F24A-A7B1-5699AC9E42BC}"/>
              </a:ext>
            </a:extLst>
          </p:cNvPr>
          <p:cNvCxnSpPr/>
          <p:nvPr/>
        </p:nvCxnSpPr>
        <p:spPr bwMode="auto">
          <a:xfrm flipV="1">
            <a:off x="1850137" y="4200245"/>
            <a:ext cx="23622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ED9F37-E710-8F42-816C-2A99C32CB581}"/>
              </a:ext>
            </a:extLst>
          </p:cNvPr>
          <p:cNvSpPr txBox="1"/>
          <p:nvPr/>
        </p:nvSpPr>
        <p:spPr>
          <a:xfrm>
            <a:off x="269961" y="5069451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Common ownership </a:t>
            </a:r>
          </a:p>
          <a:p>
            <a:r>
              <a:rPr lang="en-US" dirty="0">
                <a:solidFill>
                  <a:srgbClr val="FF0000"/>
                </a:solidFill>
              </a:rPr>
              <a:t>correction </a:t>
            </a:r>
            <a:r>
              <a:rPr lang="en-US" sz="1600" dirty="0"/>
              <a:t>(</a:t>
            </a:r>
            <a:r>
              <a:rPr lang="en-US" sz="1600" dirty="0" err="1">
                <a:solidFill>
                  <a:srgbClr val="FF0000"/>
                </a:solidFill>
              </a:rPr>
              <a:t>Compustat</a:t>
            </a:r>
            <a:r>
              <a:rPr lang="en-US" sz="1600" dirty="0"/>
              <a:t>, </a:t>
            </a:r>
            <a:r>
              <a:rPr lang="en-US" sz="1600" dirty="0" err="1"/>
              <a:t>Guiterrez</a:t>
            </a:r>
            <a:r>
              <a:rPr lang="en-US" sz="1600" dirty="0"/>
              <a:t> and </a:t>
            </a:r>
            <a:r>
              <a:rPr lang="en-US" sz="1600" dirty="0" err="1"/>
              <a:t>Phillipon</a:t>
            </a:r>
            <a:r>
              <a:rPr lang="en-US" sz="16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68518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907E-4496-954B-B19E-AA26F251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9372600" cy="1143000"/>
          </a:xfrm>
        </p:spPr>
        <p:txBody>
          <a:bodyPr/>
          <a:lstStyle/>
          <a:p>
            <a:r>
              <a:rPr lang="en-US" dirty="0"/>
              <a:t>Revenue shares of largest firms increasing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84059A-3DC2-EC44-9F98-E91729259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1"/>
            <a:ext cx="67056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47F9F-26C6-234F-BDE6-67D8B125CBB2}"/>
              </a:ext>
            </a:extLst>
          </p:cNvPr>
          <p:cNvSpPr txBox="1"/>
          <p:nvPr/>
        </p:nvSpPr>
        <p:spPr>
          <a:xfrm>
            <a:off x="6705600" y="3517669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 Census</a:t>
            </a:r>
          </a:p>
        </p:txBody>
      </p:sp>
    </p:spTree>
    <p:extLst>
      <p:ext uri="{BB962C8B-B14F-4D97-AF65-F5344CB8AC3E}">
        <p14:creationId xmlns:p14="http://schemas.microsoft.com/office/powerpoint/2010/main" val="203513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BCC7-866C-D241-9C93-6ADC3D43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Firm Entry Rates Declining</a:t>
            </a:r>
          </a:p>
        </p:txBody>
      </p:sp>
      <p:sp>
        <p:nvSpPr>
          <p:cNvPr id="3" name="AutoShape 2" descr="entryrate_kps.png">
            <a:extLst>
              <a:ext uri="{FF2B5EF4-FFF2-40B4-BE49-F238E27FC236}">
                <a16:creationId xmlns:a16="http://schemas.microsoft.com/office/drawing/2014/main" id="{B5931CC5-2D5C-894F-90FF-511272171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0800" y="14478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2436B-C334-D64B-BE1E-6E326DC1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1524000"/>
            <a:ext cx="5486400" cy="4000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4C353-B909-B942-81E1-4B71B6865AC3}"/>
              </a:ext>
            </a:extLst>
          </p:cNvPr>
          <p:cNvSpPr/>
          <p:nvPr/>
        </p:nvSpPr>
        <p:spPr>
          <a:xfrm>
            <a:off x="3810000" y="5769114"/>
            <a:ext cx="3886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Business Dynamics Statistics, </a:t>
            </a:r>
          </a:p>
          <a:p>
            <a:r>
              <a:rPr lang="en-US" sz="2000" dirty="0"/>
              <a:t>Karahan, Pugsley and </a:t>
            </a:r>
            <a:r>
              <a:rPr lang="en-US" sz="2000" dirty="0" err="1"/>
              <a:t>Sahin</a:t>
            </a:r>
            <a:r>
              <a:rPr lang="en-US" sz="2000" dirty="0"/>
              <a:t> (2018) </a:t>
            </a:r>
          </a:p>
        </p:txBody>
      </p:sp>
    </p:spTree>
    <p:extLst>
      <p:ext uri="{BB962C8B-B14F-4D97-AF65-F5344CB8AC3E}">
        <p14:creationId xmlns:p14="http://schemas.microsoft.com/office/powerpoint/2010/main" val="413239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FEE1-1FD9-E14F-84C3-83B6AA1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Keynesian measures of markups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9EB39-ED1C-FC41-9798-32199703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9289"/>
            <a:ext cx="50533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A002-A2D8-F74C-A547-45125594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11" y="2286000"/>
            <a:ext cx="293852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1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FEB1-E5BA-B045-916D-566AC4F1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304800"/>
            <a:ext cx="7772400" cy="1143000"/>
          </a:xfrm>
        </p:spPr>
        <p:txBody>
          <a:bodyPr/>
          <a:lstStyle/>
          <a:p>
            <a:r>
              <a:rPr lang="en-US" dirty="0"/>
              <a:t>Using profit 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AE393-ED70-D247-ABFE-9F0F767B4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67" y="2133600"/>
            <a:ext cx="3003550" cy="806433"/>
          </a:xfrm>
          <a:prstGeom prst="rect">
            <a:avLst/>
          </a:prstGeom>
        </p:spPr>
      </p:pic>
      <p:sp>
        <p:nvSpPr>
          <p:cNvPr id="4" name="AutoShape 2" descr="mu_ramey_ps.pdf">
            <a:extLst>
              <a:ext uri="{FF2B5EF4-FFF2-40B4-BE49-F238E27FC236}">
                <a16:creationId xmlns:a16="http://schemas.microsoft.com/office/drawing/2014/main" id="{1C75EF2C-D16F-874B-A7D9-A6C4D1012A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9D95E-9C44-2F4B-BC74-57A9BA96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27241"/>
            <a:ext cx="4390889" cy="31083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537CB4-D9D3-474A-8D46-E6C19F4F375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30078" y="2819400"/>
            <a:ext cx="1965922" cy="16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7862EB-C326-7343-8B6E-9E6366606B9B}"/>
              </a:ext>
            </a:extLst>
          </p:cNvPr>
          <p:cNvSpPr txBox="1"/>
          <p:nvPr/>
        </p:nvSpPr>
        <p:spPr>
          <a:xfrm>
            <a:off x="5300134" y="455925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Barkai</a:t>
            </a:r>
            <a:r>
              <a:rPr lang="en-US" sz="1600" dirty="0"/>
              <a:t> (2016),</a:t>
            </a:r>
          </a:p>
          <a:p>
            <a:r>
              <a:rPr lang="en-US" sz="1600" dirty="0"/>
              <a:t>Neiman and </a:t>
            </a:r>
            <a:r>
              <a:rPr lang="en-US" sz="1600" dirty="0" err="1"/>
              <a:t>Karabarboulis</a:t>
            </a:r>
            <a:r>
              <a:rPr lang="en-US" sz="16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983807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(P1) “Wealth is back”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101DE-6C16-FA4C-968F-FA58DCB9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7800"/>
            <a:ext cx="6576107" cy="46753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AA349D-91AB-394C-BFD4-09677EF6FA7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1400" y="2819400"/>
            <a:ext cx="210312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11B3C9-CC20-474B-988E-CD5F4D38542F}"/>
              </a:ext>
            </a:extLst>
          </p:cNvPr>
          <p:cNvSpPr txBox="1"/>
          <p:nvPr/>
        </p:nvSpPr>
        <p:spPr>
          <a:xfrm>
            <a:off x="6462009" y="3429000"/>
            <a:ext cx="227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Distribution National Accounts</a:t>
            </a:r>
          </a:p>
          <a:p>
            <a:r>
              <a:rPr lang="en-US" sz="1200" dirty="0"/>
              <a:t>Piketty, </a:t>
            </a:r>
            <a:r>
              <a:rPr lang="en-US" sz="1200" dirty="0" err="1"/>
              <a:t>Saez</a:t>
            </a:r>
            <a:r>
              <a:rPr lang="en-US" sz="1200" dirty="0"/>
              <a:t> and Zucman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8B955-1BC5-F340-A82E-C7F3D2EEFBBC}"/>
              </a:ext>
            </a:extLst>
          </p:cNvPr>
          <p:cNvSpPr txBox="1"/>
          <p:nvPr/>
        </p:nvSpPr>
        <p:spPr>
          <a:xfrm>
            <a:off x="7853885" y="472991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2DA2CE-81C6-0A43-9EB8-76D4471E367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1088" y="4800600"/>
            <a:ext cx="672797" cy="678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4B385C-1A21-074A-A3D7-A0135247F686}"/>
              </a:ext>
            </a:extLst>
          </p:cNvPr>
          <p:cNvSpPr txBox="1"/>
          <p:nvPr/>
        </p:nvSpPr>
        <p:spPr>
          <a:xfrm>
            <a:off x="1905000" y="6271107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Puzzle 1: Should be same in neoclassical model</a:t>
            </a:r>
          </a:p>
        </p:txBody>
      </p:sp>
    </p:spTree>
    <p:extLst>
      <p:ext uri="{BB962C8B-B14F-4D97-AF65-F5344CB8AC3E}">
        <p14:creationId xmlns:p14="http://schemas.microsoft.com/office/powerpoint/2010/main" val="35664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C2C7-CB6B-E34A-9B5A-C2449F98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from </a:t>
            </a:r>
            <a:r>
              <a:rPr lang="en-US" dirty="0" err="1"/>
              <a:t>Loecker</a:t>
            </a:r>
            <a:r>
              <a:rPr lang="en-US" dirty="0"/>
              <a:t> and </a:t>
            </a:r>
            <a:r>
              <a:rPr lang="en-US" dirty="0" err="1"/>
              <a:t>Eechout</a:t>
            </a:r>
            <a:r>
              <a:rPr lang="en-US" dirty="0"/>
              <a:t> (2017)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24382-9FC6-A14A-A778-01864B0A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7922089" cy="3784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93210-B260-004E-9BA0-8FEC5E52BAEA}"/>
              </a:ext>
            </a:extLst>
          </p:cNvPr>
          <p:cNvSpPr txBox="1"/>
          <p:nvPr/>
        </p:nvSpPr>
        <p:spPr>
          <a:xfrm>
            <a:off x="5257800" y="624840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Compustat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5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5721-E9B3-AE46-9369-F97C14A9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Traina</a:t>
            </a:r>
            <a:r>
              <a:rPr lang="en-US" dirty="0"/>
              <a:t> (2018)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22827-439B-0749-91A1-C891C596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8800"/>
            <a:ext cx="5930740" cy="4323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99B53-8257-6D4B-886D-B1762CD15558}"/>
              </a:ext>
            </a:extLst>
          </p:cNvPr>
          <p:cNvSpPr txBox="1"/>
          <p:nvPr/>
        </p:nvSpPr>
        <p:spPr>
          <a:xfrm>
            <a:off x="6172200" y="30480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Main difference:</a:t>
            </a:r>
          </a:p>
          <a:p>
            <a:r>
              <a:rPr lang="en-US" sz="1800" dirty="0"/>
              <a:t>Takes into account </a:t>
            </a:r>
            <a:r>
              <a:rPr lang="en-US" sz="1800" i="1" u="sng" dirty="0">
                <a:solidFill>
                  <a:srgbClr val="FF0000"/>
                </a:solidFill>
              </a:rPr>
              <a:t>marketing and managerial costs</a:t>
            </a:r>
          </a:p>
        </p:txBody>
      </p:sp>
    </p:spTree>
    <p:extLst>
      <p:ext uri="{BB962C8B-B14F-4D97-AF65-F5344CB8AC3E}">
        <p14:creationId xmlns:p14="http://schemas.microsoft.com/office/powerpoint/2010/main" val="2220840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BEFE-159A-D341-B6D1-3AF8BA97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9" y="20444"/>
            <a:ext cx="7772400" cy="1143000"/>
          </a:xfrm>
        </p:spPr>
        <p:txBody>
          <a:bodyPr/>
          <a:lstStyle/>
          <a:p>
            <a:r>
              <a:rPr lang="en-US" dirty="0"/>
              <a:t>Select lit review</a:t>
            </a:r>
            <a:br>
              <a:rPr lang="en-US" dirty="0"/>
            </a:br>
            <a:r>
              <a:rPr lang="en-US" sz="2400" dirty="0"/>
              <a:t>Standing on </a:t>
            </a:r>
            <a:r>
              <a:rPr lang="en-US" sz="2400" dirty="0" err="1"/>
              <a:t>sholders</a:t>
            </a:r>
            <a:r>
              <a:rPr lang="en-US" sz="2400" dirty="0"/>
              <a:t> of….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022F-610B-B841-ACBD-2DB16BF5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51" y="117273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Build on large literature. About 70 references already and counting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P1: </a:t>
            </a:r>
            <a:r>
              <a:rPr lang="en-US" sz="2400" dirty="0"/>
              <a:t>Piketty, </a:t>
            </a:r>
            <a:r>
              <a:rPr lang="en-US" sz="2400" dirty="0" err="1"/>
              <a:t>Saez</a:t>
            </a:r>
            <a:r>
              <a:rPr lang="en-US" sz="2400" dirty="0"/>
              <a:t> and </a:t>
            </a:r>
            <a:r>
              <a:rPr lang="en-US" sz="2400" dirty="0" err="1"/>
              <a:t>Zucman</a:t>
            </a:r>
            <a:r>
              <a:rPr lang="en-US" sz="2400" dirty="0"/>
              <a:t> (2018), Stiglitz (2016) 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P2 : </a:t>
            </a:r>
            <a:r>
              <a:rPr lang="en-US" sz="2400" dirty="0" err="1"/>
              <a:t>Philippon</a:t>
            </a:r>
            <a:r>
              <a:rPr lang="en-US" sz="2400" dirty="0"/>
              <a:t> and Gutierrez (2016) 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P3: </a:t>
            </a:r>
            <a:r>
              <a:rPr lang="en-US" sz="2400" dirty="0"/>
              <a:t>Caballero, </a:t>
            </a:r>
            <a:r>
              <a:rPr lang="en-US" sz="2400" dirty="0" err="1"/>
              <a:t>Farhi</a:t>
            </a:r>
            <a:r>
              <a:rPr lang="en-US" sz="2400" dirty="0"/>
              <a:t>, </a:t>
            </a:r>
            <a:r>
              <a:rPr lang="en-US" sz="2400" dirty="0" err="1"/>
              <a:t>Gourinchas</a:t>
            </a:r>
            <a:r>
              <a:rPr lang="en-US" sz="2400" dirty="0"/>
              <a:t> (2017), </a:t>
            </a:r>
            <a:r>
              <a:rPr lang="en-US" sz="2400" dirty="0" err="1"/>
              <a:t>Gomme</a:t>
            </a:r>
            <a:r>
              <a:rPr lang="en-US" sz="2400" dirty="0"/>
              <a:t>, Ravikumar and Rupert (2015), </a:t>
            </a:r>
            <a:r>
              <a:rPr lang="en-US" sz="2400" dirty="0" err="1"/>
              <a:t>Elsby</a:t>
            </a:r>
            <a:r>
              <a:rPr lang="en-US" sz="2400" dirty="0"/>
              <a:t>, </a:t>
            </a:r>
            <a:r>
              <a:rPr lang="en-US" sz="2400" dirty="0" err="1"/>
              <a:t>Hobijin</a:t>
            </a:r>
            <a:r>
              <a:rPr lang="en-US" sz="2400" dirty="0"/>
              <a:t> and </a:t>
            </a:r>
            <a:r>
              <a:rPr lang="en-US" sz="2400" dirty="0" err="1"/>
              <a:t>Sahin</a:t>
            </a:r>
            <a:r>
              <a:rPr lang="en-US" sz="2400" dirty="0"/>
              <a:t> (2013) 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P4: </a:t>
            </a:r>
            <a:r>
              <a:rPr lang="en-US" sz="2400" dirty="0" err="1"/>
              <a:t>Barkai</a:t>
            </a:r>
            <a:r>
              <a:rPr lang="en-US" sz="2400" dirty="0"/>
              <a:t> (2016), Caballero, </a:t>
            </a:r>
            <a:r>
              <a:rPr lang="en-US" sz="2400" dirty="0" err="1"/>
              <a:t>Farhi</a:t>
            </a:r>
            <a:r>
              <a:rPr lang="en-US" sz="2400" dirty="0"/>
              <a:t>, </a:t>
            </a:r>
            <a:r>
              <a:rPr lang="en-US" sz="2400" dirty="0" err="1"/>
              <a:t>Gourinchas</a:t>
            </a:r>
            <a:r>
              <a:rPr lang="en-US" sz="2400" dirty="0"/>
              <a:t> (2017), </a:t>
            </a:r>
            <a:r>
              <a:rPr lang="en-US" sz="2400" dirty="0" err="1"/>
              <a:t>Karbarabounis</a:t>
            </a:r>
            <a:r>
              <a:rPr lang="en-US" sz="2400" dirty="0"/>
              <a:t> and Neiman (2014)…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P5: </a:t>
            </a:r>
            <a:r>
              <a:rPr lang="en-US" sz="2400" dirty="0" err="1"/>
              <a:t>Phillipon</a:t>
            </a:r>
            <a:r>
              <a:rPr lang="en-US" sz="2400" dirty="0"/>
              <a:t> and </a:t>
            </a:r>
            <a:r>
              <a:rPr lang="en-US" sz="2400" dirty="0" err="1"/>
              <a:t>Gutierres</a:t>
            </a:r>
            <a:r>
              <a:rPr lang="en-US" sz="2400" dirty="0"/>
              <a:t> (2016), </a:t>
            </a:r>
            <a:r>
              <a:rPr lang="en-US" sz="2400" dirty="0" err="1"/>
              <a:t>Barkai</a:t>
            </a:r>
            <a:r>
              <a:rPr lang="en-US" sz="2400" dirty="0"/>
              <a:t> (2016) …</a:t>
            </a:r>
          </a:p>
          <a:p>
            <a:pPr marL="0" indent="0">
              <a:buNone/>
            </a:pPr>
            <a:r>
              <a:rPr lang="en-US" sz="2400" dirty="0"/>
              <a:t>Markups: Autor et al (2017), De </a:t>
            </a:r>
            <a:r>
              <a:rPr lang="en-US" sz="2400" dirty="0" err="1"/>
              <a:t>Loecker</a:t>
            </a:r>
            <a:r>
              <a:rPr lang="en-US" sz="2400" dirty="0"/>
              <a:t> and </a:t>
            </a:r>
            <a:r>
              <a:rPr lang="en-US" sz="2400" dirty="0" err="1"/>
              <a:t>Eechout</a:t>
            </a:r>
            <a:r>
              <a:rPr lang="en-US" sz="2400" dirty="0"/>
              <a:t> (2017), Hall (2018), </a:t>
            </a:r>
            <a:r>
              <a:rPr lang="en-US" sz="2400" dirty="0" err="1"/>
              <a:t>Traina</a:t>
            </a:r>
            <a:r>
              <a:rPr lang="en-US" sz="2400" dirty="0"/>
              <a:t> (2018) ….</a:t>
            </a:r>
          </a:p>
          <a:p>
            <a:pPr marL="0" indent="0">
              <a:buNone/>
            </a:pPr>
            <a:r>
              <a:rPr lang="en-US" sz="2400" dirty="0"/>
              <a:t>Falling Real Rates: Del Negro et al (2017), Eggertsson, Mehrotra and Robbins (2017),  Gagnon, Johannsen, Lopez-</a:t>
            </a:r>
            <a:r>
              <a:rPr lang="en-US" sz="2400" dirty="0" err="1"/>
              <a:t>Salido</a:t>
            </a:r>
            <a:r>
              <a:rPr lang="en-US" sz="2400" dirty="0"/>
              <a:t> (2016) ….</a:t>
            </a:r>
          </a:p>
        </p:txBody>
      </p:sp>
    </p:spTree>
    <p:extLst>
      <p:ext uri="{BB962C8B-B14F-4D97-AF65-F5344CB8AC3E}">
        <p14:creationId xmlns:p14="http://schemas.microsoft.com/office/powerpoint/2010/main" val="3843332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9FDD-AE89-3C4D-A929-2968AA4A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0BCE-A677-C44C-B246-329ED348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7772400" cy="4114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Five puzzles - “stylized facts” and why neoclassical model does not account for them.</a:t>
            </a:r>
          </a:p>
          <a:p>
            <a:pPr marL="857250" lvl="1" indent="-457200">
              <a:buFont typeface="Wingdings" pitchFamily="2" charset="2"/>
              <a:buChar char="à"/>
            </a:pPr>
            <a:r>
              <a:rPr lang="en-US" sz="2400" dirty="0">
                <a:solidFill>
                  <a:schemeClr val="bg2"/>
                </a:solidFill>
                <a:sym typeface="Wingdings" pitchFamily="2" charset="2"/>
              </a:rPr>
              <a:t>Key hypothesis for resolution</a:t>
            </a:r>
          </a:p>
          <a:p>
            <a:pPr marL="1314450" lvl="2" indent="-514350">
              <a:buAutoNum type="romanLcPeriod"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Increase in monopoly power</a:t>
            </a:r>
          </a:p>
          <a:p>
            <a:pPr marL="1314450" lvl="2" indent="-514350">
              <a:buAutoNum type="romanLcPeriod"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Secular reduction in real interest rates</a:t>
            </a: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A minimalistic modification of the canonical neoclassical model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Qualitative Resolution in model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Quantitative Resolution in model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Estimation of driving forces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Calibration exercise</a:t>
            </a:r>
          </a:p>
          <a:p>
            <a:pPr marL="571500" indent="-57150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3695914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Household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0423"/>
            <a:ext cx="7772400" cy="4114800"/>
          </a:xfrm>
        </p:spPr>
        <p:txBody>
          <a:bodyPr/>
          <a:lstStyle/>
          <a:p>
            <a:r>
              <a:rPr lang="en-US" dirty="0"/>
              <a:t>Unit mass of individuals with Epstein-Zin utility: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E7C18-142E-5B46-A846-F35ADAF4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12388"/>
            <a:ext cx="8421226" cy="840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8835B1-CF27-D240-A0DF-67EE7CAF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6" y="3962400"/>
            <a:ext cx="7337591" cy="12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2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Model – focus on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Final good composite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8AE57-E697-E744-85D3-BAE06A81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515" y="2341071"/>
            <a:ext cx="3166969" cy="955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970C3-B677-4346-8859-E9E6AA2C6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23" y="4806726"/>
            <a:ext cx="1270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F97808-1848-AC4C-BA60-8801ACB8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82492"/>
            <a:ext cx="3060700" cy="73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B7D350-492C-4646-BCB2-D5886FB4B2FD}"/>
              </a:ext>
            </a:extLst>
          </p:cNvPr>
          <p:cNvSpPr txBox="1"/>
          <p:nvPr/>
        </p:nvSpPr>
        <p:spPr>
          <a:xfrm>
            <a:off x="889000" y="3869248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Demand of final good </a:t>
            </a:r>
            <a:r>
              <a:rPr lang="en-US" i="1" dirty="0" err="1"/>
              <a:t>i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16329-B86E-3046-962F-710AF04521CC}"/>
              </a:ext>
            </a:extLst>
          </p:cNvPr>
          <p:cNvSpPr txBox="1"/>
          <p:nvPr/>
        </p:nvSpPr>
        <p:spPr>
          <a:xfrm>
            <a:off x="5638800" y="3869248"/>
            <a:ext cx="2712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Production function </a:t>
            </a:r>
          </a:p>
          <a:p>
            <a:r>
              <a:rPr lang="en-US" dirty="0"/>
              <a:t>of final firm </a:t>
            </a:r>
            <a:r>
              <a:rPr lang="en-US" i="1" dirty="0" err="1"/>
              <a:t>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6737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Final goods firms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Final goods charge optimal markup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Markups follow AR(1) process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Barriers to entry generate pure profits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D25BDA-C293-9743-9CD9-9A46607C12A2}"/>
                  </a:ext>
                </a:extLst>
              </p:cNvPr>
              <p:cNvSpPr txBox="1"/>
              <p:nvPr/>
            </p:nvSpPr>
            <p:spPr>
              <a:xfrm>
                <a:off x="3206675" y="2463509"/>
                <a:ext cx="1828799" cy="756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D25BDA-C293-9743-9CD9-9A46607C1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675" y="2463509"/>
                <a:ext cx="1828799" cy="756233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B7EF4D7-541B-E04A-B565-92465335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75" y="3962399"/>
            <a:ext cx="5746825" cy="483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7F7700-29ED-4E47-AA4A-24E6150CD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099633"/>
            <a:ext cx="2514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3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922" y="304800"/>
            <a:ext cx="7772400" cy="838200"/>
          </a:xfrm>
        </p:spPr>
        <p:txBody>
          <a:bodyPr/>
          <a:lstStyle/>
          <a:p>
            <a:r>
              <a:rPr lang="en-US" dirty="0"/>
              <a:t>Firm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4958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Although barriers, not “permanent”</a:t>
            </a:r>
          </a:p>
          <a:p>
            <a:endParaRPr lang="en-US" sz="2800" dirty="0"/>
          </a:p>
          <a:p>
            <a:r>
              <a:rPr lang="en-US" sz="2800" dirty="0"/>
              <a:t>Firm exit a la Melitz (2003). Each period, a final goods firm </a:t>
            </a:r>
            <a:r>
              <a:rPr lang="en-US" sz="2800" i="1" dirty="0" err="1"/>
              <a:t>i</a:t>
            </a:r>
            <a:r>
              <a:rPr lang="en-US" sz="2800" dirty="0"/>
              <a:t> has a probability </a:t>
            </a:r>
            <a:r>
              <a:rPr lang="en-US" sz="2800" i="1" dirty="0" err="1"/>
              <a:t>Δ</a:t>
            </a:r>
            <a:r>
              <a:rPr lang="en-US" sz="2800" dirty="0"/>
              <a:t> of exiting</a:t>
            </a:r>
          </a:p>
          <a:p>
            <a:endParaRPr lang="en-US" sz="2800" dirty="0"/>
          </a:p>
          <a:p>
            <a:r>
              <a:rPr lang="en-US" sz="2800" dirty="0"/>
              <a:t>Entry is also exogenous – each period, mass </a:t>
            </a:r>
            <a:r>
              <a:rPr lang="en-US" sz="2800" i="1" dirty="0" err="1"/>
              <a:t>Δ</a:t>
            </a:r>
            <a:r>
              <a:rPr lang="en-US" sz="2800" dirty="0"/>
              <a:t> of new final goods firms enters.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8609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3029"/>
            <a:ext cx="7772400" cy="838200"/>
          </a:xfrm>
        </p:spPr>
        <p:txBody>
          <a:bodyPr/>
          <a:lstStyle/>
          <a:p>
            <a:r>
              <a:rPr lang="en-US" dirty="0"/>
              <a:t>Asset pricing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19200"/>
                <a:ext cx="7772400" cy="4495800"/>
              </a:xfrm>
            </p:spPr>
            <p:txBody>
              <a:bodyPr/>
              <a:lstStyle/>
              <a:p>
                <a:r>
                  <a:rPr lang="en-US" sz="2600" dirty="0"/>
                  <a:t>There are security markets in which the rights to the future profits of final goods firms are bought and sold</a:t>
                </a:r>
              </a:p>
              <a:p>
                <a:r>
                  <a:rPr lang="en-US" sz="2600" dirty="0"/>
                  <a:t>Securities </a:t>
                </a:r>
                <a:r>
                  <a:rPr lang="en-US" sz="2600" i="1" dirty="0"/>
                  <a:t>S</a:t>
                </a:r>
                <a:r>
                  <a:rPr lang="en-US" sz="2600" i="1" baseline="-25000" dirty="0"/>
                  <a:t>t+1</a:t>
                </a:r>
                <a:r>
                  <a:rPr lang="en-US" sz="2600" dirty="0"/>
                  <a:t> are traded at time </a:t>
                </a:r>
                <a:r>
                  <a:rPr lang="en-US" sz="2600" i="1" dirty="0"/>
                  <a:t>t</a:t>
                </a:r>
                <a:r>
                  <a:rPr lang="en-US" sz="2600" dirty="0"/>
                  <a:t> with price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400" dirty="0"/>
                  <a:t>For entering firms, shares distributed to individuals as ‘IPO Securities’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19200"/>
                <a:ext cx="7772400" cy="4495800"/>
              </a:xfrm>
              <a:blipFill>
                <a:blip r:embed="rId2"/>
                <a:stretch>
                  <a:fillRect l="-816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EC9B9D-BD4C-BF4C-8804-95E5E7B00AF8}"/>
                  </a:ext>
                </a:extLst>
              </p:cNvPr>
              <p:cNvSpPr txBox="1"/>
              <p:nvPr/>
            </p:nvSpPr>
            <p:spPr>
              <a:xfrm>
                <a:off x="2209800" y="2895600"/>
                <a:ext cx="4234429" cy="1048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(1−∆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EC9B9D-BD4C-BF4C-8804-95E5E7B00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895600"/>
                <a:ext cx="4234429" cy="1048813"/>
              </a:xfrm>
              <a:prstGeom prst="rect">
                <a:avLst/>
              </a:prstGeom>
              <a:blipFill>
                <a:blip r:embed="rId3"/>
                <a:stretch>
                  <a:fillRect l="-898" t="-118072" r="-599" b="-17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55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937"/>
            <a:ext cx="7772400" cy="838200"/>
          </a:xfrm>
        </p:spPr>
        <p:txBody>
          <a:bodyPr/>
          <a:lstStyle/>
          <a:p>
            <a:r>
              <a:rPr lang="en-US" dirty="0"/>
              <a:t>Intermediate goods firms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495800"/>
          </a:xfrm>
        </p:spPr>
        <p:txBody>
          <a:bodyPr/>
          <a:lstStyle/>
          <a:p>
            <a:r>
              <a:rPr lang="en-US" sz="2600" dirty="0"/>
              <a:t>Representative firm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Adjustment costs as in </a:t>
            </a:r>
            <a:r>
              <a:rPr lang="en-US" sz="2600" dirty="0" err="1"/>
              <a:t>Jermann</a:t>
            </a:r>
            <a:r>
              <a:rPr lang="en-US" sz="2600" dirty="0"/>
              <a:t> (1998)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3D39D-5F97-C84D-BCE7-0EFB9C6D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51773"/>
            <a:ext cx="59817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57AD4-C5AC-4741-818D-5614C5A6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0" y="3848100"/>
            <a:ext cx="48895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5E1F8-B046-CF49-9AD8-D51049E00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109" y="4794997"/>
            <a:ext cx="4381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(P1) Wealth accumulation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395" y="1447800"/>
            <a:ext cx="7772400" cy="2743200"/>
          </a:xfrm>
        </p:spPr>
        <p:txBody>
          <a:bodyPr/>
          <a:lstStyle/>
          <a:p>
            <a:r>
              <a:rPr lang="en-US" dirty="0"/>
              <a:t>Wealth is not embodied in new productive capital goods. Replacement value of capital to output has stagnated.</a:t>
            </a:r>
          </a:p>
          <a:p>
            <a:r>
              <a:rPr lang="en-US" dirty="0"/>
              <a:t>Instead, wealth was accumulated through </a:t>
            </a:r>
            <a:r>
              <a:rPr lang="en-US" b="1" i="1" dirty="0">
                <a:solidFill>
                  <a:srgbClr val="FF0000"/>
                </a:solidFill>
              </a:rPr>
              <a:t>capital gains</a:t>
            </a:r>
            <a:r>
              <a:rPr lang="en-US" dirty="0"/>
              <a:t>.</a:t>
            </a:r>
          </a:p>
          <a:p>
            <a:r>
              <a:rPr lang="en-US" dirty="0"/>
              <a:t>Neoclassical model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Wealth cannot diverge from capital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Wealth is accumulated by savings</a:t>
            </a:r>
          </a:p>
          <a:p>
            <a:pPr lvl="1"/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31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71" y="266700"/>
            <a:ext cx="7772400" cy="838200"/>
          </a:xfrm>
        </p:spPr>
        <p:txBody>
          <a:bodyPr/>
          <a:lstStyle/>
          <a:p>
            <a:r>
              <a:rPr lang="en-US" dirty="0"/>
              <a:t>Long run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0"/>
            <a:ext cx="7772400" cy="4495800"/>
          </a:xfrm>
        </p:spPr>
        <p:txBody>
          <a:bodyPr/>
          <a:lstStyle/>
          <a:p>
            <a:r>
              <a:rPr lang="en-US" sz="2800" dirty="0"/>
              <a:t>Long-run productivity risk enters our model as in Bansal and </a:t>
            </a:r>
            <a:r>
              <a:rPr lang="en-US" sz="2800" dirty="0" err="1"/>
              <a:t>Yaron</a:t>
            </a:r>
            <a:r>
              <a:rPr lang="en-US" sz="2800" dirty="0"/>
              <a:t> (2004) and Croce (2014)</a:t>
            </a:r>
          </a:p>
          <a:p>
            <a:r>
              <a:rPr lang="en-US" sz="2800" dirty="0"/>
              <a:t>Will allow us to match equity premium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013B9-E097-074A-819D-D31E9C2C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0"/>
            <a:ext cx="6547133" cy="27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8429"/>
            <a:ext cx="7772400" cy="838200"/>
          </a:xfrm>
        </p:spPr>
        <p:txBody>
          <a:bodyPr/>
          <a:lstStyle/>
          <a:p>
            <a:r>
              <a:rPr lang="en-US" dirty="0"/>
              <a:t>Wealth and Tobin’s 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305800" cy="4495800"/>
          </a:xfrm>
        </p:spPr>
        <p:txBody>
          <a:bodyPr/>
          <a:lstStyle/>
          <a:p>
            <a:r>
              <a:rPr lang="en-US" sz="2600" dirty="0"/>
              <a:t>Define aggregate wealth as the total market value of physical capital and securities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b="0" dirty="0"/>
              <a:t>	</a:t>
            </a:r>
            <a:endParaRPr lang="en-US" sz="2600" dirty="0"/>
          </a:p>
          <a:p>
            <a:r>
              <a:rPr lang="en-US" sz="2600" dirty="0"/>
              <a:t>Empirical Tobin’s Q is defined as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Note that the existence of securitized pure profits allows there to be a wedge between wealth and capital, and allows Tobin’s Q to be permanently above 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5275AD-EA26-F244-943D-B659F964C9D4}"/>
                  </a:ext>
                </a:extLst>
              </p:cNvPr>
              <p:cNvSpPr/>
              <p:nvPr/>
            </p:nvSpPr>
            <p:spPr>
              <a:xfrm>
                <a:off x="1658471" y="2286000"/>
                <a:ext cx="4445000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F5275AD-EA26-F244-943D-B659F964C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71" y="2286000"/>
                <a:ext cx="4445000" cy="539571"/>
              </a:xfrm>
              <a:prstGeom prst="rect">
                <a:avLst/>
              </a:prstGeom>
              <a:blipFill>
                <a:blip r:embed="rId2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D5D574-2D6A-1642-9176-016272AD1AF2}"/>
                  </a:ext>
                </a:extLst>
              </p:cNvPr>
              <p:cNvSpPr/>
              <p:nvPr/>
            </p:nvSpPr>
            <p:spPr>
              <a:xfrm>
                <a:off x="1371600" y="3308653"/>
                <a:ext cx="5638800" cy="1167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</m:sSubSup>
                            </m:den>
                          </m:f>
                        </m:e>
                        <m:sub/>
                        <m:sup/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D5D574-2D6A-1642-9176-016272AD1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308653"/>
                <a:ext cx="5638800" cy="11674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910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9FDD-AE89-3C4D-A929-2968AA4A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0BCE-A677-C44C-B246-329ED348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7772400" cy="4114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Five puzzles - “stylized facts” and why neoclassical model does not account for them.</a:t>
            </a:r>
          </a:p>
          <a:p>
            <a:pPr marL="857250" lvl="1" indent="-457200">
              <a:buFont typeface="Wingdings" pitchFamily="2" charset="2"/>
              <a:buChar char="à"/>
            </a:pPr>
            <a:r>
              <a:rPr lang="en-US" sz="2400" b="1" u="sng" dirty="0">
                <a:solidFill>
                  <a:schemeClr val="bg2"/>
                </a:solidFill>
                <a:sym typeface="Wingdings" pitchFamily="2" charset="2"/>
              </a:rPr>
              <a:t>Key hypothesis for resolution</a:t>
            </a:r>
          </a:p>
          <a:p>
            <a:pPr marL="1314450" lvl="2" indent="-514350">
              <a:buAutoNum type="romanLcPeriod"/>
            </a:pPr>
            <a:r>
              <a:rPr lang="en-US" b="1" u="sng" dirty="0">
                <a:solidFill>
                  <a:schemeClr val="bg2"/>
                </a:solidFill>
                <a:sym typeface="Wingdings" pitchFamily="2" charset="2"/>
              </a:rPr>
              <a:t>Increase in monopoly power</a:t>
            </a:r>
          </a:p>
          <a:p>
            <a:pPr marL="1314450" lvl="2" indent="-514350">
              <a:buAutoNum type="romanLcPeriod"/>
            </a:pPr>
            <a:r>
              <a:rPr lang="en-US" b="1" u="sng" dirty="0">
                <a:solidFill>
                  <a:schemeClr val="bg2"/>
                </a:solidFill>
                <a:sym typeface="Wingdings" pitchFamily="2" charset="2"/>
              </a:rPr>
              <a:t>Secular reduction in real interest rates</a:t>
            </a:r>
            <a:endParaRPr lang="en-US" b="1" u="sng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A minimalistic modification of the canonical neoclassical model</a:t>
            </a: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Qualitative Resolution in model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Quantitative Resolution in model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Estimation of driving forces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Calibration exercise</a:t>
            </a:r>
          </a:p>
        </p:txBody>
      </p:sp>
    </p:spTree>
    <p:extLst>
      <p:ext uri="{BB962C8B-B14F-4D97-AF65-F5344CB8AC3E}">
        <p14:creationId xmlns:p14="http://schemas.microsoft.com/office/powerpoint/2010/main" val="2682248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F445-3FE0-CC43-970D-A4346EE0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5315F-992C-3D4E-87FD-A9CB17A3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first steady state of the model as a constant solution without uncertainty</a:t>
            </a:r>
          </a:p>
          <a:p>
            <a:r>
              <a:rPr lang="en-US" dirty="0"/>
              <a:t>Can solve for P1-P5 qualitatively. </a:t>
            </a:r>
          </a:p>
          <a:p>
            <a:r>
              <a:rPr lang="en-US" dirty="0"/>
              <a:t>But will not be able to speak to evolution of some financial variables like average returns that include </a:t>
            </a:r>
            <a:r>
              <a:rPr lang="en-US" i="1" dirty="0"/>
              <a:t>risk premia </a:t>
            </a:r>
            <a:r>
              <a:rPr lang="en-US" dirty="0"/>
              <a:t>precluding a serious quantitative evaluation. </a:t>
            </a:r>
          </a:p>
        </p:txBody>
      </p:sp>
    </p:spTree>
    <p:extLst>
      <p:ext uri="{BB962C8B-B14F-4D97-AF65-F5344CB8AC3E}">
        <p14:creationId xmlns:p14="http://schemas.microsoft.com/office/powerpoint/2010/main" val="3336826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AFB7-DEAB-2F42-BEB3-CD3C808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8279" y="642223"/>
            <a:ext cx="7772400" cy="11430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P1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D3C00-C235-464A-9C0A-23A8C0D4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57200"/>
            <a:ext cx="2932038" cy="2084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/>
              <p:nvPr/>
            </p:nvSpPr>
            <p:spPr>
              <a:xfrm>
                <a:off x="1328207" y="2666858"/>
                <a:ext cx="4705904" cy="1127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box>
                        <m:box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207" y="2666858"/>
                <a:ext cx="4705904" cy="1127616"/>
              </a:xfrm>
              <a:prstGeom prst="rect">
                <a:avLst/>
              </a:prstGeom>
              <a:blipFill>
                <a:blip r:embed="rId4"/>
                <a:stretch>
                  <a:fillRect l="-1617" r="-1348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A68763-65DD-8647-9587-4C8FAAAA97BE}"/>
                  </a:ext>
                </a:extLst>
              </p:cNvPr>
              <p:cNvSpPr txBox="1"/>
              <p:nvPr/>
            </p:nvSpPr>
            <p:spPr>
              <a:xfrm>
                <a:off x="2289432" y="4787232"/>
                <a:ext cx="2418996" cy="1056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A68763-65DD-8647-9587-4C8FAAAA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432" y="4787232"/>
                <a:ext cx="2418996" cy="1056892"/>
              </a:xfrm>
              <a:prstGeom prst="rect">
                <a:avLst/>
              </a:prstGeom>
              <a:blipFill>
                <a:blip r:embed="rId5"/>
                <a:stretch>
                  <a:fillRect l="-2618" t="-2381" r="-104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6D7B3BF-32AA-7441-BB5E-C451AA5AFDD8}"/>
                  </a:ext>
                </a:extLst>
              </p:cNvPr>
              <p:cNvSpPr/>
              <p:nvPr/>
            </p:nvSpPr>
            <p:spPr>
              <a:xfrm>
                <a:off x="6256089" y="4779010"/>
                <a:ext cx="957442" cy="1030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6D7B3BF-32AA-7441-BB5E-C451AA5AF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89" y="4779010"/>
                <a:ext cx="957442" cy="1030282"/>
              </a:xfrm>
              <a:prstGeom prst="rect">
                <a:avLst/>
              </a:prstGeom>
              <a:blipFill>
                <a:blip r:embed="rId6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D87A3F-3453-8B46-8F28-21A4387C7C35}"/>
              </a:ext>
            </a:extLst>
          </p:cNvPr>
          <p:cNvCxnSpPr>
            <a:cxnSpLocks/>
          </p:cNvCxnSpPr>
          <p:nvPr/>
        </p:nvCxnSpPr>
        <p:spPr bwMode="auto">
          <a:xfrm flipH="1">
            <a:off x="4057618" y="3919399"/>
            <a:ext cx="514382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DB3463-35F5-FC4B-A94B-CEC9EC3F6A91}"/>
              </a:ext>
            </a:extLst>
          </p:cNvPr>
          <p:cNvCxnSpPr>
            <a:cxnSpLocks/>
          </p:cNvCxnSpPr>
          <p:nvPr/>
        </p:nvCxnSpPr>
        <p:spPr bwMode="auto">
          <a:xfrm>
            <a:off x="6034111" y="3919399"/>
            <a:ext cx="574908" cy="700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369A0-791A-F943-8762-902C9E0102D1}"/>
                  </a:ext>
                </a:extLst>
              </p:cNvPr>
              <p:cNvSpPr txBox="1"/>
              <p:nvPr/>
            </p:nvSpPr>
            <p:spPr>
              <a:xfrm>
                <a:off x="1747361" y="6172200"/>
                <a:ext cx="2961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369A0-791A-F943-8762-902C9E010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361" y="6172200"/>
                <a:ext cx="2961067" cy="461665"/>
              </a:xfrm>
              <a:prstGeom prst="rect">
                <a:avLst/>
              </a:prstGeom>
              <a:blipFill>
                <a:blip r:embed="rId7"/>
                <a:stretch>
                  <a:fillRect l="-42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2F7BF8-4674-9542-84B5-F4244929CABC}"/>
                  </a:ext>
                </a:extLst>
              </p:cNvPr>
              <p:cNvSpPr txBox="1"/>
              <p:nvPr/>
            </p:nvSpPr>
            <p:spPr>
              <a:xfrm>
                <a:off x="5732997" y="6083995"/>
                <a:ext cx="28941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2F7BF8-4674-9542-84B5-F4244929C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997" y="6083995"/>
                <a:ext cx="2894126" cy="461665"/>
              </a:xfrm>
              <a:prstGeom prst="rect">
                <a:avLst/>
              </a:prstGeom>
              <a:blipFill>
                <a:blip r:embed="rId8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AFB7-DEAB-2F42-BEB3-CD3C808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1730" y="762000"/>
            <a:ext cx="7772400" cy="11430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P2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/>
              <p:nvPr/>
            </p:nvSpPr>
            <p:spPr>
              <a:xfrm>
                <a:off x="1874729" y="2948100"/>
                <a:ext cx="4208011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729" y="2948100"/>
                <a:ext cx="4208011" cy="751744"/>
              </a:xfrm>
              <a:prstGeom prst="rect">
                <a:avLst/>
              </a:prstGeom>
              <a:blipFill>
                <a:blip r:embed="rId2"/>
                <a:stretch>
                  <a:fillRect l="-1506" r="-9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A68763-65DD-8647-9587-4C8FAAAA97BE}"/>
                  </a:ext>
                </a:extLst>
              </p:cNvPr>
              <p:cNvSpPr txBox="1"/>
              <p:nvPr/>
            </p:nvSpPr>
            <p:spPr>
              <a:xfrm>
                <a:off x="3323344" y="4731701"/>
                <a:ext cx="2504082" cy="80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A68763-65DD-8647-9587-4C8FAAAA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344" y="4731701"/>
                <a:ext cx="2504082" cy="804003"/>
              </a:xfrm>
              <a:prstGeom prst="rect">
                <a:avLst/>
              </a:prstGeom>
              <a:blipFill>
                <a:blip r:embed="rId3"/>
                <a:stretch>
                  <a:fillRect l="-3535" r="-3535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D87A3F-3453-8B46-8F28-21A4387C7C35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5385" y="3847621"/>
            <a:ext cx="225215" cy="6797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565FE6A-0590-7340-A246-12F0A3D6C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149" y="470923"/>
            <a:ext cx="3203382" cy="2341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607248-27EE-1E47-BD2D-78F929B22653}"/>
                  </a:ext>
                </a:extLst>
              </p:cNvPr>
              <p:cNvSpPr txBox="1"/>
              <p:nvPr/>
            </p:nvSpPr>
            <p:spPr>
              <a:xfrm>
                <a:off x="3529073" y="5867400"/>
                <a:ext cx="20926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607248-27EE-1E47-BD2D-78F929B2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073" y="5867400"/>
                <a:ext cx="2092624" cy="461665"/>
              </a:xfrm>
              <a:prstGeom prst="rect">
                <a:avLst/>
              </a:prstGeom>
              <a:blipFill>
                <a:blip r:embed="rId5"/>
                <a:stretch>
                  <a:fillRect l="-602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AFB7-DEAB-2F42-BEB3-CD3C808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1730" y="762000"/>
            <a:ext cx="7772400" cy="11430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P3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/>
              <p:nvPr/>
            </p:nvSpPr>
            <p:spPr>
              <a:xfrm>
                <a:off x="1143000" y="3429000"/>
                <a:ext cx="6801221" cy="10554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429000"/>
                <a:ext cx="6801221" cy="1055482"/>
              </a:xfrm>
              <a:prstGeom prst="rect">
                <a:avLst/>
              </a:prstGeom>
              <a:blipFill>
                <a:blip r:embed="rId2"/>
                <a:stretch>
                  <a:fillRect l="-372" t="-2381" r="-93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C3612CC-778A-2941-A84D-AE00EE32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44592"/>
            <a:ext cx="3333089" cy="2375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089A9-8101-EF4B-B620-F4FBA97FD8DD}"/>
                  </a:ext>
                </a:extLst>
              </p:cNvPr>
              <p:cNvSpPr txBox="1"/>
              <p:nvPr/>
            </p:nvSpPr>
            <p:spPr>
              <a:xfrm>
                <a:off x="3264606" y="4962128"/>
                <a:ext cx="25580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089A9-8101-EF4B-B620-F4FBA97FD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606" y="4962128"/>
                <a:ext cx="2558008" cy="461665"/>
              </a:xfrm>
              <a:prstGeom prst="rect">
                <a:avLst/>
              </a:prstGeom>
              <a:blipFill>
                <a:blip r:embed="rId4"/>
                <a:stretch>
                  <a:fillRect l="-495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AFB7-DEAB-2F42-BEB3-CD3C808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1730" y="762000"/>
            <a:ext cx="7772400" cy="11430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P4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/>
              <p:nvPr/>
            </p:nvSpPr>
            <p:spPr>
              <a:xfrm>
                <a:off x="1219200" y="3276600"/>
                <a:ext cx="2402966" cy="759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box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276600"/>
                <a:ext cx="2402966" cy="759952"/>
              </a:xfrm>
              <a:prstGeom prst="rect">
                <a:avLst/>
              </a:prstGeom>
              <a:blipFill>
                <a:blip r:embed="rId2"/>
                <a:stretch>
                  <a:fillRect l="-1058" r="-4233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E21240B-3F3F-9D4B-BA7F-5AC7DB0D75A5}"/>
              </a:ext>
            </a:extLst>
          </p:cNvPr>
          <p:cNvGrpSpPr/>
          <p:nvPr/>
        </p:nvGrpSpPr>
        <p:grpSpPr>
          <a:xfrm>
            <a:off x="5029201" y="609600"/>
            <a:ext cx="3733800" cy="1833712"/>
            <a:chOff x="235513" y="1585705"/>
            <a:chExt cx="8128558" cy="3981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EDD76-2D7C-9C43-A8DE-57F656F5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513" y="1586063"/>
              <a:ext cx="3643773" cy="39814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67F735-915D-F447-BFA6-556868A97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423" y="1585705"/>
              <a:ext cx="3855648" cy="397689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F083AD-BC4A-B441-BBB3-697E3B95DE30}"/>
                  </a:ext>
                </a:extLst>
              </p:cNvPr>
              <p:cNvSpPr txBox="1"/>
              <p:nvPr/>
            </p:nvSpPr>
            <p:spPr>
              <a:xfrm>
                <a:off x="1207957" y="4552013"/>
                <a:ext cx="1312090" cy="7516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𝑤𝐿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box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F083AD-BC4A-B441-BBB3-697E3B95D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957" y="4552013"/>
                <a:ext cx="1312090" cy="751681"/>
              </a:xfrm>
              <a:prstGeom prst="rect">
                <a:avLst/>
              </a:prstGeom>
              <a:blipFill>
                <a:blip r:embed="rId5"/>
                <a:stretch>
                  <a:fillRect l="-3846" r="-865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6AEE76-BBC3-684F-87CE-144D66BD12A4}"/>
                  </a:ext>
                </a:extLst>
              </p:cNvPr>
              <p:cNvSpPr txBox="1"/>
              <p:nvPr/>
            </p:nvSpPr>
            <p:spPr>
              <a:xfrm>
                <a:off x="4144936" y="4036552"/>
                <a:ext cx="2391617" cy="792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B6AEE76-BBC3-684F-87CE-144D66BD1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36" y="4036552"/>
                <a:ext cx="2391617" cy="792076"/>
              </a:xfrm>
              <a:prstGeom prst="rect">
                <a:avLst/>
              </a:prstGeom>
              <a:blipFill>
                <a:blip r:embed="rId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74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AFB7-DEAB-2F42-BEB3-CD3C808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1730" y="762000"/>
            <a:ext cx="7772400" cy="11430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P5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/>
              <p:nvPr/>
            </p:nvSpPr>
            <p:spPr>
              <a:xfrm>
                <a:off x="1219200" y="3276600"/>
                <a:ext cx="2747547" cy="813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DC1733-214A-1A47-9162-12C3A3AA0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276600"/>
                <a:ext cx="2747547" cy="813300"/>
              </a:xfrm>
              <a:prstGeom prst="rect">
                <a:avLst/>
              </a:prstGeom>
              <a:blipFill>
                <a:blip r:embed="rId2"/>
                <a:stretch>
                  <a:fillRect l="-2315" r="-463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EDDD551-F52F-654C-9FB7-1D6C8144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04800"/>
            <a:ext cx="3810000" cy="2720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B653B8-06B7-0745-837E-51DB8D1D3C51}"/>
                  </a:ext>
                </a:extLst>
              </p:cNvPr>
              <p:cNvSpPr txBox="1"/>
              <p:nvPr/>
            </p:nvSpPr>
            <p:spPr>
              <a:xfrm>
                <a:off x="4644183" y="3525502"/>
                <a:ext cx="2181430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B653B8-06B7-0745-837E-51DB8D1D3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183" y="3525502"/>
                <a:ext cx="2181430" cy="781368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6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2B1D0-2C4D-8343-86A4-A79081ED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469916" cy="41402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CEFC0FD-65A2-2343-8A99-F479C77D1117}"/>
              </a:ext>
            </a:extLst>
          </p:cNvPr>
          <p:cNvSpPr/>
          <p:nvPr/>
        </p:nvSpPr>
        <p:spPr bwMode="auto">
          <a:xfrm>
            <a:off x="533400" y="2743200"/>
            <a:ext cx="80010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320"/>
            <a:ext cx="7772400" cy="1143000"/>
          </a:xfrm>
        </p:spPr>
        <p:txBody>
          <a:bodyPr/>
          <a:lstStyle/>
          <a:p>
            <a:r>
              <a:rPr lang="en-US" dirty="0"/>
              <a:t>(P2) Tobin’s 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59B5B-48BA-5947-AD94-0EF66D44BABB}"/>
              </a:ext>
            </a:extLst>
          </p:cNvPr>
          <p:cNvSpPr txBox="1"/>
          <p:nvPr/>
        </p:nvSpPr>
        <p:spPr>
          <a:xfrm>
            <a:off x="5334000" y="1676400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16569-1725-804A-9030-42D56031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1178319"/>
            <a:ext cx="6537960" cy="477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66F590-035F-E14D-83EB-024FA777CEC4}"/>
                  </a:ext>
                </a:extLst>
              </p:cNvPr>
              <p:cNvSpPr txBox="1"/>
              <p:nvPr/>
            </p:nvSpPr>
            <p:spPr>
              <a:xfrm flipH="1">
                <a:off x="3987437" y="4114800"/>
                <a:ext cx="6172200" cy="3834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𝑄</m:t>
                      </m:r>
                      <m:r>
                        <a:rPr lang="mr-IN" sz="12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𝑀𝑎𝑟𝑘𝑒𝑡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𝑣𝑎𝑙𝑢𝑒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𝑖𝑛𝑠𝑡𝑎𝑙𝑙𝑒𝑑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𝑐𝑎𝑝𝑖𝑡𝑎𝑙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charset="0"/>
                            </a:rPr>
                            <m:t>𝑅𝑒𝑝𝑙𝑎𝑐𝑒𝑚𝑒𝑛𝑡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𝑐𝑜𝑠𝑡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𝑐𝑎𝑝𝑖𝑡𝑎𝑙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66F590-035F-E14D-83EB-024FA777C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87437" y="4114800"/>
                <a:ext cx="6172200" cy="383438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1D020F-8A7B-DA4D-A76F-8E5D4D1341D8}"/>
              </a:ext>
            </a:extLst>
          </p:cNvPr>
          <p:cNvCxnSpPr/>
          <p:nvPr/>
        </p:nvCxnSpPr>
        <p:spPr bwMode="auto">
          <a:xfrm flipH="1" flipV="1">
            <a:off x="6686405" y="3399891"/>
            <a:ext cx="421966" cy="479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ED4616-7EF1-464F-A18F-28B54FF1E427}"/>
              </a:ext>
            </a:extLst>
          </p:cNvPr>
          <p:cNvSpPr txBox="1"/>
          <p:nvPr/>
        </p:nvSpPr>
        <p:spPr>
          <a:xfrm>
            <a:off x="1676400" y="6191930"/>
            <a:ext cx="7083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Puzzle 2: Should be 1 in long run in neoclassical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88F78-98E5-654D-A844-83C313590575}"/>
              </a:ext>
            </a:extLst>
          </p:cNvPr>
          <p:cNvSpPr txBox="1"/>
          <p:nvPr/>
        </p:nvSpPr>
        <p:spPr>
          <a:xfrm>
            <a:off x="6210300" y="1478767"/>
            <a:ext cx="15327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Microdata:</a:t>
            </a:r>
          </a:p>
          <a:p>
            <a:r>
              <a:rPr lang="en-US" sz="1800" dirty="0"/>
              <a:t>Compustat</a:t>
            </a:r>
          </a:p>
        </p:txBody>
      </p:sp>
    </p:spTree>
    <p:extLst>
      <p:ext uri="{BB962C8B-B14F-4D97-AF65-F5344CB8AC3E}">
        <p14:creationId xmlns:p14="http://schemas.microsoft.com/office/powerpoint/2010/main" val="8407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3440-B008-0944-8FAA-B58782A1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678"/>
            <a:ext cx="9367989" cy="1143000"/>
          </a:xfrm>
        </p:spPr>
        <p:txBody>
          <a:bodyPr/>
          <a:lstStyle/>
          <a:p>
            <a:r>
              <a:rPr lang="en-US" dirty="0"/>
              <a:t>Can we match puzzles?-- simple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61853-5AB0-D045-8BE2-9A04387E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8" y="1919370"/>
            <a:ext cx="7239000" cy="816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34DF0-A8DE-3D46-9396-63333FCA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69695"/>
            <a:ext cx="609600" cy="1019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718A0-D332-734D-A5A1-DB071B89D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546" y="2591609"/>
            <a:ext cx="482836" cy="10461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717B9-DE4C-DD46-A1E9-747AB7AE428F}"/>
              </a:ext>
            </a:extLst>
          </p:cNvPr>
          <p:cNvGrpSpPr/>
          <p:nvPr/>
        </p:nvGrpSpPr>
        <p:grpSpPr>
          <a:xfrm>
            <a:off x="678305" y="3962400"/>
            <a:ext cx="8232484" cy="483468"/>
            <a:chOff x="678305" y="3962400"/>
            <a:chExt cx="8232484" cy="4834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1CC513-2900-CD4D-98A1-A4F5E69147BA}"/>
                </a:ext>
              </a:extLst>
            </p:cNvPr>
            <p:cNvSpPr txBox="1"/>
            <p:nvPr/>
          </p:nvSpPr>
          <p:spPr>
            <a:xfrm>
              <a:off x="678305" y="3962400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2.6 (2.54)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CE8F0-5BFB-D744-9045-BD7782404913}"/>
                </a:ext>
              </a:extLst>
            </p:cNvPr>
            <p:cNvSpPr txBox="1"/>
            <p:nvPr/>
          </p:nvSpPr>
          <p:spPr>
            <a:xfrm>
              <a:off x="2439767" y="3962400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 (0.71)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F44763-CDF0-504B-9277-25CD9273A914}"/>
                </a:ext>
              </a:extLst>
            </p:cNvPr>
            <p:cNvSpPr txBox="1"/>
            <p:nvPr/>
          </p:nvSpPr>
          <p:spPr>
            <a:xfrm>
              <a:off x="3940313" y="398420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0.18 (0.17)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BFB241-38CE-F741-A887-01F7BE6A4416}"/>
                </a:ext>
              </a:extLst>
            </p:cNvPr>
            <p:cNvSpPr txBox="1"/>
            <p:nvPr/>
          </p:nvSpPr>
          <p:spPr>
            <a:xfrm>
              <a:off x="5723586" y="3975759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0.07 (0.12)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8B83D2-BA2D-6D46-9725-798C67D7B096}"/>
                </a:ext>
              </a:extLst>
            </p:cNvPr>
            <p:cNvSpPr txBox="1"/>
            <p:nvPr/>
          </p:nvSpPr>
          <p:spPr>
            <a:xfrm>
              <a:off x="7366777" y="3962400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 (1.14)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704A6D-17C4-7941-B9EC-0AE147DB7D85}"/>
              </a:ext>
            </a:extLst>
          </p:cNvPr>
          <p:cNvGrpSpPr/>
          <p:nvPr/>
        </p:nvGrpSpPr>
        <p:grpSpPr>
          <a:xfrm>
            <a:off x="937991" y="4734574"/>
            <a:ext cx="5419749" cy="469999"/>
            <a:chOff x="937991" y="4734574"/>
            <a:chExt cx="5419749" cy="469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E5E0AA-029F-3549-BA76-CD6EF5BD77CE}"/>
                </a:ext>
              </a:extLst>
            </p:cNvPr>
            <p:cNvSpPr txBox="1"/>
            <p:nvPr/>
          </p:nvSpPr>
          <p:spPr>
            <a:xfrm>
              <a:off x="937991" y="4734574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r=3%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060B44-B7F3-F64E-AFC6-9B1355099B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8742" y="4973741"/>
              <a:ext cx="45206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E059EB-FAD8-034C-B719-D5D12B9B742F}"/>
                </a:ext>
              </a:extLst>
            </p:cNvPr>
            <p:cNvSpPr txBox="1"/>
            <p:nvPr/>
          </p:nvSpPr>
          <p:spPr>
            <a:xfrm>
              <a:off x="2381079" y="4734574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r=1%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5E5C89-2A2C-AE41-B2AA-147D40E88F16}"/>
                    </a:ext>
                  </a:extLst>
                </p:cNvPr>
                <p:cNvSpPr txBox="1"/>
                <p:nvPr/>
              </p:nvSpPr>
              <p:spPr>
                <a:xfrm>
                  <a:off x="3674855" y="4734574"/>
                  <a:ext cx="91909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=1.1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5E5C89-2A2C-AE41-B2AA-147D40E88F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4855" y="4734574"/>
                  <a:ext cx="919098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r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7EEBECF-F010-4D49-9137-EBC9A31858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12319" y="4965406"/>
              <a:ext cx="45206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37F54F2-E885-C84D-BE67-4C5A1914CFE5}"/>
                    </a:ext>
                  </a:extLst>
                </p:cNvPr>
                <p:cNvSpPr txBox="1"/>
                <p:nvPr/>
              </p:nvSpPr>
              <p:spPr>
                <a:xfrm>
                  <a:off x="5284754" y="4742908"/>
                  <a:ext cx="10729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=1.22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37F54F2-E885-C84D-BE67-4C5A1914C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4754" y="4742908"/>
                  <a:ext cx="1072986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7895" r="-6977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2927BE-CA58-344E-B903-17266A48D3AD}"/>
              </a:ext>
            </a:extLst>
          </p:cNvPr>
          <p:cNvGrpSpPr/>
          <p:nvPr/>
        </p:nvGrpSpPr>
        <p:grpSpPr>
          <a:xfrm>
            <a:off x="668378" y="5463353"/>
            <a:ext cx="8287194" cy="484939"/>
            <a:chOff x="668378" y="5463353"/>
            <a:chExt cx="8287194" cy="4849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760CAA-31F0-334B-AD4B-F3ED58F1FEE1}"/>
                </a:ext>
              </a:extLst>
            </p:cNvPr>
            <p:cNvSpPr txBox="1"/>
            <p:nvPr/>
          </p:nvSpPr>
          <p:spPr>
            <a:xfrm>
              <a:off x="668378" y="5464824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3.39 (3.63)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0A82A9-E91A-094B-B8E1-FC535EB61B32}"/>
                </a:ext>
              </a:extLst>
            </p:cNvPr>
            <p:cNvSpPr txBox="1"/>
            <p:nvPr/>
          </p:nvSpPr>
          <p:spPr>
            <a:xfrm>
              <a:off x="2304758" y="547818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0.63 (0.64)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195907-7096-B141-9AE2-641F8B6FD258}"/>
                </a:ext>
              </a:extLst>
            </p:cNvPr>
            <p:cNvSpPr txBox="1"/>
            <p:nvPr/>
          </p:nvSpPr>
          <p:spPr>
            <a:xfrm>
              <a:off x="3930386" y="5486627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0.17 (0.16)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6C645-3B8D-FC4B-9FB5-43F35B2EFB29}"/>
                </a:ext>
              </a:extLst>
            </p:cNvPr>
            <p:cNvSpPr txBox="1"/>
            <p:nvPr/>
          </p:nvSpPr>
          <p:spPr>
            <a:xfrm>
              <a:off x="5713659" y="547818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0.08 (0.13)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639267-C022-5D40-9177-0CF234023678}"/>
                </a:ext>
              </a:extLst>
            </p:cNvPr>
            <p:cNvSpPr txBox="1"/>
            <p:nvPr/>
          </p:nvSpPr>
          <p:spPr>
            <a:xfrm>
              <a:off x="7411560" y="546335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1.32 (1.74)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C15425-5141-554A-B7A9-385C4E1866B6}"/>
              </a:ext>
            </a:extLst>
          </p:cNvPr>
          <p:cNvGrpSpPr/>
          <p:nvPr/>
        </p:nvGrpSpPr>
        <p:grpSpPr>
          <a:xfrm>
            <a:off x="2481296" y="2627489"/>
            <a:ext cx="5821367" cy="984056"/>
            <a:chOff x="2481296" y="2627489"/>
            <a:chExt cx="5821367" cy="9840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48B6AA-74B5-BD4B-96D0-7A374381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1296" y="2627489"/>
              <a:ext cx="770534" cy="9840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F51A7-1A13-FD47-A9B5-6C504975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4098" y="2669695"/>
              <a:ext cx="896636" cy="7302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B0FF2D-190A-C045-940E-651560209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9429" y="2748965"/>
              <a:ext cx="743234" cy="5550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F4ACBE-268B-CE4D-91B2-3102D861168E}"/>
                  </a:ext>
                </a:extLst>
              </p:cNvPr>
              <p:cNvSpPr txBox="1"/>
              <p:nvPr/>
            </p:nvSpPr>
            <p:spPr>
              <a:xfrm>
                <a:off x="513590" y="1293264"/>
                <a:ext cx="1411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F4ACBE-268B-CE4D-91B2-3102D8611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90" y="1293264"/>
                <a:ext cx="141121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884C68-0D56-274C-9E2E-6EAA8936041B}"/>
                  </a:ext>
                </a:extLst>
              </p:cNvPr>
              <p:cNvSpPr txBox="1"/>
              <p:nvPr/>
            </p:nvSpPr>
            <p:spPr>
              <a:xfrm>
                <a:off x="1927480" y="1319650"/>
                <a:ext cx="14276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884C68-0D56-274C-9E2E-6EAA8936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480" y="1319650"/>
                <a:ext cx="142769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C7EC13-374A-FE4B-AAF6-D65BEF1F87D0}"/>
                  </a:ext>
                </a:extLst>
              </p:cNvPr>
              <p:cNvSpPr txBox="1"/>
              <p:nvPr/>
            </p:nvSpPr>
            <p:spPr>
              <a:xfrm>
                <a:off x="3341642" y="1354868"/>
                <a:ext cx="15370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b="1" u="sng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C7EC13-374A-FE4B-AAF6-D65BEF1F8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642" y="1354868"/>
                <a:ext cx="153702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6BE627-0522-2344-AAC9-E02DD1BF59C0}"/>
                  </a:ext>
                </a:extLst>
              </p:cNvPr>
              <p:cNvSpPr txBox="1"/>
              <p:nvPr/>
            </p:nvSpPr>
            <p:spPr>
              <a:xfrm>
                <a:off x="5108747" y="1303084"/>
                <a:ext cx="2019912" cy="482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6"/>
                        </a:solidFill>
                      </a:rPr>
                      <m:t>r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,</a:t>
                </a:r>
                <a:r>
                  <a:rPr lang="en-US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6BE627-0522-2344-AAC9-E02DD1BF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747" y="1303084"/>
                <a:ext cx="2019912" cy="482248"/>
              </a:xfrm>
              <a:prstGeom prst="rect">
                <a:avLst/>
              </a:prstGeom>
              <a:blipFill>
                <a:blip r:embed="rId13"/>
                <a:stretch>
                  <a:fillRect t="-5128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0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9FDD-AE89-3C4D-A929-2968AA4A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0BCE-A677-C44C-B246-329ED348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7772400" cy="4114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Five puzzles - “stylized facts” and why neoclassical model does not account for them.</a:t>
            </a:r>
          </a:p>
          <a:p>
            <a:pPr marL="857250" lvl="1" indent="-457200">
              <a:buFont typeface="Wingdings" pitchFamily="2" charset="2"/>
              <a:buChar char="à"/>
            </a:pPr>
            <a:r>
              <a:rPr lang="en-US" sz="2400" b="1" u="sng" dirty="0">
                <a:solidFill>
                  <a:schemeClr val="bg2"/>
                </a:solidFill>
                <a:sym typeface="Wingdings" pitchFamily="2" charset="2"/>
              </a:rPr>
              <a:t>Key hypothesis for resolution</a:t>
            </a:r>
          </a:p>
          <a:p>
            <a:pPr marL="1314450" lvl="2" indent="-514350">
              <a:buAutoNum type="romanLcPeriod"/>
            </a:pPr>
            <a:r>
              <a:rPr lang="en-US" b="1" u="sng" dirty="0">
                <a:solidFill>
                  <a:schemeClr val="bg2"/>
                </a:solidFill>
                <a:sym typeface="Wingdings" pitchFamily="2" charset="2"/>
              </a:rPr>
              <a:t>Increase in monopoly power</a:t>
            </a:r>
          </a:p>
          <a:p>
            <a:pPr marL="1314450" lvl="2" indent="-514350">
              <a:buAutoNum type="romanLcPeriod"/>
            </a:pPr>
            <a:r>
              <a:rPr lang="en-US" b="1" u="sng" dirty="0">
                <a:solidFill>
                  <a:schemeClr val="bg2"/>
                </a:solidFill>
                <a:sym typeface="Wingdings" pitchFamily="2" charset="2"/>
              </a:rPr>
              <a:t>Secular reduction in real interest rates</a:t>
            </a:r>
            <a:endParaRPr lang="en-US" b="1" u="sng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A minimalistic modification of the canonical neoclassical model</a:t>
            </a: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Qualitative Resolution in model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Quantitative Resolution in model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Estimation of driving forces</a:t>
            </a:r>
          </a:p>
          <a:p>
            <a:pPr marL="1371600" lvl="2" indent="-571500">
              <a:buAutoNum type="romanLcPeriod"/>
            </a:pPr>
            <a:r>
              <a:rPr lang="en-US" dirty="0">
                <a:solidFill>
                  <a:schemeClr val="bg2"/>
                </a:solidFill>
              </a:rPr>
              <a:t>Calibration exercise</a:t>
            </a:r>
          </a:p>
          <a:p>
            <a:pPr marL="571500" indent="-571500">
              <a:buAutoNum type="arabicPeriod"/>
            </a:pPr>
            <a:r>
              <a:rPr lang="en-US" sz="2400" dirty="0">
                <a:solidFill>
                  <a:schemeClr val="bg2"/>
                </a:solidFill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517155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94"/>
            <a:ext cx="7772400" cy="1143000"/>
          </a:xfrm>
        </p:spPr>
        <p:txBody>
          <a:bodyPr/>
          <a:lstStyle/>
          <a:p>
            <a:r>
              <a:rPr lang="en-US" dirty="0"/>
              <a:t>Quantitative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sz="2600" dirty="0"/>
              <a:t>We’ve seen how an increase in </a:t>
            </a:r>
            <a:r>
              <a:rPr lang="en-US" sz="2600" dirty="0">
                <a:solidFill>
                  <a:srgbClr val="FF0000"/>
                </a:solidFill>
              </a:rPr>
              <a:t>monopoly power </a:t>
            </a:r>
            <a:r>
              <a:rPr lang="en-US" sz="2600" dirty="0"/>
              <a:t>combined with a decrease in </a:t>
            </a:r>
            <a:r>
              <a:rPr lang="en-US" sz="2600" i="1" dirty="0">
                <a:solidFill>
                  <a:srgbClr val="FF0000"/>
                </a:solidFill>
              </a:rPr>
              <a:t>r</a:t>
            </a:r>
            <a:r>
              <a:rPr lang="en-US" sz="2600" dirty="0"/>
              <a:t> can potentially account for the five facts</a:t>
            </a:r>
          </a:p>
          <a:p>
            <a:endParaRPr lang="en-US" sz="2600" dirty="0"/>
          </a:p>
          <a:p>
            <a:r>
              <a:rPr lang="en-US" sz="2600" dirty="0"/>
              <a:t>But are these effects quantitatively important?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06705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3EB7-0B1C-3F4F-8F7D-16B0AAA1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Quantitative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B3ECB-D93E-FE4D-B226-27A6027B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r>
              <a:rPr lang="en-US" sz="2800" dirty="0"/>
              <a:t>Do a second order approximation of the model.</a:t>
            </a:r>
          </a:p>
          <a:p>
            <a:r>
              <a:rPr lang="en-US" sz="2800" dirty="0">
                <a:sym typeface="Wingdings" pitchFamily="2" charset="2"/>
              </a:rPr>
              <a:t>Calibrate the model to 1970. </a:t>
            </a:r>
          </a:p>
          <a:p>
            <a:r>
              <a:rPr lang="en-US" sz="2800" dirty="0">
                <a:sym typeface="Wingdings" pitchFamily="2" charset="2"/>
              </a:rPr>
              <a:t>Then “plug in”</a:t>
            </a:r>
          </a:p>
          <a:p>
            <a:pPr lvl="1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 Change in markups from 1970 level to 2015 level</a:t>
            </a:r>
          </a:p>
          <a:p>
            <a:pPr lvl="1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 Changes in interest rates from 1970 to 2015 level</a:t>
            </a:r>
          </a:p>
          <a:p>
            <a:r>
              <a:rPr lang="en-US" sz="2800" dirty="0"/>
              <a:t>Compare </a:t>
            </a:r>
            <a:r>
              <a:rPr lang="en-US" sz="2800" i="1" dirty="0"/>
              <a:t>changes </a:t>
            </a:r>
            <a:r>
              <a:rPr lang="en-US" sz="2800" dirty="0"/>
              <a:t>in model moments to </a:t>
            </a:r>
            <a:r>
              <a:rPr lang="en-US" sz="2800" i="1" dirty="0"/>
              <a:t>changes </a:t>
            </a:r>
            <a:r>
              <a:rPr lang="en-US" sz="2800" dirty="0"/>
              <a:t>in data moments, see if we can match the puzzles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084891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Quantitative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3 categories categories of parameters and shocks</a:t>
            </a:r>
          </a:p>
          <a:p>
            <a:pPr marL="0" indent="0">
              <a:buNone/>
            </a:pPr>
            <a:r>
              <a:rPr lang="en-US" sz="3000" dirty="0"/>
              <a:t>1. Levels of markups and interest rates</a:t>
            </a:r>
            <a:br>
              <a:rPr lang="en-US" sz="3000" dirty="0"/>
            </a:br>
            <a:r>
              <a:rPr lang="en-US" sz="3000" dirty="0"/>
              <a:t>2. Parameters from data and literature</a:t>
            </a:r>
          </a:p>
          <a:p>
            <a:pPr marL="0" indent="0">
              <a:buNone/>
            </a:pPr>
            <a:r>
              <a:rPr lang="en-US" sz="3000" dirty="0"/>
              <a:t>3. Parameters chosen to match 1970 data moments, through minimization of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3373771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(1) Markups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" y="4114800"/>
            <a:ext cx="7772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Our estimate: Using methods similar to </a:t>
            </a:r>
            <a:r>
              <a:rPr lang="en-US" sz="3000" dirty="0" err="1"/>
              <a:t>Barkai</a:t>
            </a:r>
            <a:r>
              <a:rPr lang="en-US" sz="3000" dirty="0"/>
              <a:t>, find increase from 1.11 to 1.22 from 1970-2015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82D05-1015-2945-BCAF-F2E938C6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670507" cy="213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CABDC0-B43D-9041-9F61-E99A61C47A4D}"/>
              </a:ext>
            </a:extLst>
          </p:cNvPr>
          <p:cNvSpPr/>
          <p:nvPr/>
        </p:nvSpPr>
        <p:spPr bwMode="auto">
          <a:xfrm>
            <a:off x="5105400" y="1981200"/>
            <a:ext cx="1066800" cy="2491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(1) Changes in the natural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" y="4114800"/>
            <a:ext cx="7772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Our estimate: Decline of 2%, from 3% in 1970 to 1% in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D0CE5-6BB2-A24E-A8F9-821C9596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7200275" cy="167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3D127D-246D-544E-B89A-8E7C8AC103D2}"/>
              </a:ext>
            </a:extLst>
          </p:cNvPr>
          <p:cNvSpPr/>
          <p:nvPr/>
        </p:nvSpPr>
        <p:spPr bwMode="auto">
          <a:xfrm>
            <a:off x="5562600" y="2286000"/>
            <a:ext cx="1295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37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(2) Parameters taken from the literature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6715B-8AA4-D84A-89B5-2CCD3389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846867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7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Parameters calibrated to 1970 moments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46AB0-676B-C14B-A1F3-36772CBF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981200"/>
            <a:ext cx="849897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40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(3) Parameters calibrated to 1970 moments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C9B07-923F-C746-9A77-A8062AB0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7588770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9092A7-E5B8-F944-AC7C-7049F0C2A6E4}"/>
              </a:ext>
            </a:extLst>
          </p:cNvPr>
          <p:cNvSpPr/>
          <p:nvPr/>
        </p:nvSpPr>
        <p:spPr bwMode="auto">
          <a:xfrm>
            <a:off x="762000" y="4800600"/>
            <a:ext cx="7086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(P2) Tobin’s 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395" y="14478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“The increase in stock brings market value into line with replacement costs, lowering the former and/or raising the latter” </a:t>
            </a:r>
          </a:p>
          <a:p>
            <a:pPr marL="0" indent="0" algn="r">
              <a:buNone/>
            </a:pPr>
            <a:r>
              <a:rPr lang="en-US" b="1" i="1" dirty="0"/>
              <a:t>	</a:t>
            </a:r>
            <a:r>
              <a:rPr lang="en-US" sz="1400" b="1" i="1" dirty="0"/>
              <a:t>Tobin and </a:t>
            </a:r>
            <a:r>
              <a:rPr lang="en-US" sz="1400" b="1" i="1" dirty="0" err="1"/>
              <a:t>Brainhard</a:t>
            </a:r>
            <a:r>
              <a:rPr lang="en-US" sz="1400" b="1" i="1" dirty="0"/>
              <a:t> (1976)</a:t>
            </a:r>
          </a:p>
          <a:p>
            <a:endParaRPr lang="en-US" b="1" i="1" dirty="0"/>
          </a:p>
          <a:p>
            <a:r>
              <a:rPr lang="en-US" dirty="0"/>
              <a:t>Standard neoclassical models predict that the value of Tobin’s Q should be 1 in long run</a:t>
            </a:r>
          </a:p>
        </p:txBody>
      </p:sp>
    </p:spTree>
    <p:extLst>
      <p:ext uri="{BB962C8B-B14F-4D97-AF65-F5344CB8AC3E}">
        <p14:creationId xmlns:p14="http://schemas.microsoft.com/office/powerpoint/2010/main" val="1043813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Note that we are choosing parameters </a:t>
            </a:r>
            <a:r>
              <a:rPr lang="en-US" i="1" dirty="0"/>
              <a:t>to match only 1970 moments</a:t>
            </a:r>
            <a:endParaRPr lang="en-US" dirty="0"/>
          </a:p>
          <a:p>
            <a:r>
              <a:rPr lang="en-US" dirty="0"/>
              <a:t>In particular, we </a:t>
            </a:r>
            <a:r>
              <a:rPr lang="en-US" i="1" dirty="0"/>
              <a:t>do not</a:t>
            </a:r>
            <a:r>
              <a:rPr lang="en-US" dirty="0"/>
              <a:t> choose any parameters to match 2015 moments, or to try and match any change in the moments from 1970 to 2015</a:t>
            </a:r>
          </a:p>
          <a:p>
            <a:r>
              <a:rPr lang="en-US" dirty="0"/>
              <a:t>The success or failure of the exercise will be comparing </a:t>
            </a:r>
            <a:r>
              <a:rPr lang="en-US" i="1" dirty="0"/>
              <a:t>changes</a:t>
            </a:r>
            <a:r>
              <a:rPr lang="en-US" dirty="0"/>
              <a:t> in our model moments to </a:t>
            </a:r>
            <a:r>
              <a:rPr lang="en-US" i="1" dirty="0"/>
              <a:t>change</a:t>
            </a:r>
            <a:r>
              <a:rPr lang="en-US" dirty="0"/>
              <a:t> in the data moments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80556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70331-DFD9-774D-A328-0ACBDC40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1276"/>
            <a:ext cx="7772400" cy="1143000"/>
          </a:xfrm>
        </p:spPr>
        <p:txBody>
          <a:bodyPr/>
          <a:lstStyle/>
          <a:p>
            <a:r>
              <a:rPr lang="en-US" dirty="0"/>
              <a:t>Results – Markups &amp; Interest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B6D75-8EDA-484F-9495-7B66F15CA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38" y="1487136"/>
            <a:ext cx="670392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70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5B7-90E7-AB48-88DB-A51DCE063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the markups and drop in real interest rate can “quantitatively account” for </a:t>
            </a:r>
            <a:r>
              <a:rPr lang="en-US" b="1" i="1" u="sng" dirty="0"/>
              <a:t>P1-P5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53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DA81-4A70-B348-98BE-7FCB069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markup only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AE1D6-D67C-1D46-B02E-B1275919B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976" y="1752600"/>
            <a:ext cx="5946048" cy="41084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351DF3-85D1-914C-94AE-8F8A2ACEB868}"/>
              </a:ext>
            </a:extLst>
          </p:cNvPr>
          <p:cNvSpPr/>
          <p:nvPr/>
        </p:nvSpPr>
        <p:spPr bwMode="auto">
          <a:xfrm>
            <a:off x="4923744" y="2362200"/>
            <a:ext cx="25908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2E0F03-F4EC-5946-8492-4FC88FF0D286}"/>
              </a:ext>
            </a:extLst>
          </p:cNvPr>
          <p:cNvSpPr/>
          <p:nvPr/>
        </p:nvSpPr>
        <p:spPr bwMode="auto">
          <a:xfrm>
            <a:off x="4954224" y="3684905"/>
            <a:ext cx="25908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84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interest rate only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089C3-A866-8A4A-B33A-85502DE5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71" y="1744980"/>
            <a:ext cx="6028858" cy="4089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C5471B-A415-DA4C-A285-13031A039A41}"/>
              </a:ext>
            </a:extLst>
          </p:cNvPr>
          <p:cNvSpPr/>
          <p:nvPr/>
        </p:nvSpPr>
        <p:spPr bwMode="auto">
          <a:xfrm>
            <a:off x="4923744" y="2362200"/>
            <a:ext cx="25908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19F608-E3C1-044E-BCF1-73669747DFFF}"/>
              </a:ext>
            </a:extLst>
          </p:cNvPr>
          <p:cNvSpPr/>
          <p:nvPr/>
        </p:nvSpPr>
        <p:spPr bwMode="auto">
          <a:xfrm>
            <a:off x="4995629" y="3726180"/>
            <a:ext cx="25908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1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767F-C304-7E49-9153-AD499B37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estimate of markups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29509-115D-904D-B356-6F7D7999C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Nakarda</a:t>
            </a:r>
            <a:r>
              <a:rPr lang="en-US" dirty="0"/>
              <a:t>-Ramey yields very similar results</a:t>
            </a:r>
          </a:p>
          <a:p>
            <a:r>
              <a:rPr lang="en-US" dirty="0"/>
              <a:t>De </a:t>
            </a:r>
            <a:r>
              <a:rPr lang="en-US" dirty="0" err="1"/>
              <a:t>Loecker</a:t>
            </a:r>
            <a:r>
              <a:rPr lang="en-US" dirty="0"/>
              <a:t> and </a:t>
            </a:r>
            <a:r>
              <a:rPr lang="en-US" dirty="0" err="1"/>
              <a:t>Eeckout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056245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20342B-6170-F649-99F6-EFAB7C99E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19200"/>
            <a:ext cx="8634166" cy="441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41FA1B-E115-A849-B647-4BD17B3AB91C}"/>
              </a:ext>
            </a:extLst>
          </p:cNvPr>
          <p:cNvSpPr/>
          <p:nvPr/>
        </p:nvSpPr>
        <p:spPr bwMode="auto">
          <a:xfrm>
            <a:off x="4771344" y="1752600"/>
            <a:ext cx="3077256" cy="4038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79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AC3F-FA29-3F4F-A847-1E7418C2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5" y="335666"/>
            <a:ext cx="7772400" cy="1143000"/>
          </a:xfrm>
        </p:spPr>
        <p:txBody>
          <a:bodyPr/>
          <a:lstStyle/>
          <a:p>
            <a:r>
              <a:rPr lang="en-US" dirty="0"/>
              <a:t>Other stories,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239DA-DE20-724B-B6BA-BE611B48A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2667000"/>
          </a:xfrm>
        </p:spPr>
        <p:txBody>
          <a:bodyPr/>
          <a:lstStyle/>
          <a:p>
            <a:r>
              <a:rPr lang="en-US" sz="2400" dirty="0"/>
              <a:t>Housing to be added</a:t>
            </a:r>
          </a:p>
          <a:p>
            <a:r>
              <a:rPr lang="en-US" sz="2400" dirty="0"/>
              <a:t>Fall in relative price of investment to be added.</a:t>
            </a:r>
          </a:p>
          <a:p>
            <a:r>
              <a:rPr lang="en-US" sz="2400" dirty="0"/>
              <a:t>Implausible implications for other shocks?</a:t>
            </a:r>
          </a:p>
          <a:p>
            <a:r>
              <a:rPr lang="en-US" sz="2400" dirty="0"/>
              <a:t>Other candidates</a:t>
            </a:r>
          </a:p>
          <a:p>
            <a:pPr lvl="1"/>
            <a:r>
              <a:rPr lang="en-US" sz="2400" dirty="0"/>
              <a:t>Rise in risk-premia</a:t>
            </a:r>
          </a:p>
          <a:p>
            <a:pPr lvl="1"/>
            <a:r>
              <a:rPr lang="en-US" sz="2400" dirty="0"/>
              <a:t>in our case it is endogenous</a:t>
            </a:r>
          </a:p>
          <a:p>
            <a:pPr lvl="1"/>
            <a:r>
              <a:rPr lang="en-US" sz="2400" dirty="0"/>
              <a:t>Intangible capital</a:t>
            </a:r>
          </a:p>
          <a:p>
            <a:r>
              <a:rPr lang="en-US" sz="2400" dirty="0"/>
              <a:t>What about pre-1970?</a:t>
            </a:r>
          </a:p>
          <a:p>
            <a:r>
              <a:rPr lang="en-US" sz="2400" dirty="0"/>
              <a:t>Endogenous rise in markups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34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Intangible capital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story --- there is a still a large stock of unmeasured intangible capital</a:t>
            </a:r>
          </a:p>
          <a:p>
            <a:r>
              <a:rPr lang="en-US" dirty="0"/>
              <a:t>This would lead to a high measured Q, average return, and W/Y…..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82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However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772400" cy="4114800"/>
          </a:xfrm>
        </p:spPr>
        <p:txBody>
          <a:bodyPr/>
          <a:lstStyle/>
          <a:p>
            <a:r>
              <a:rPr lang="en-US" sz="3000" dirty="0"/>
              <a:t>Last two revisions to NIPAs have included massive revisions of intangible capital</a:t>
            </a:r>
          </a:p>
          <a:p>
            <a:endParaRPr lang="en-US" sz="3000" dirty="0"/>
          </a:p>
          <a:p>
            <a:r>
              <a:rPr lang="en-US" sz="3000" dirty="0"/>
              <a:t>Most expenditures on R&amp;D, software, training, </a:t>
            </a:r>
            <a:r>
              <a:rPr lang="en-US" sz="3000" dirty="0" err="1"/>
              <a:t>etc</a:t>
            </a:r>
            <a:r>
              <a:rPr lang="en-US" sz="3000" dirty="0"/>
              <a:t> are now counted as investment</a:t>
            </a:r>
          </a:p>
          <a:p>
            <a:endParaRPr lang="en-US" sz="3000" dirty="0"/>
          </a:p>
          <a:p>
            <a:r>
              <a:rPr lang="en-US" sz="3000" dirty="0"/>
              <a:t>What potential intangible investment is missing? </a:t>
            </a:r>
            <a:r>
              <a:rPr lang="en-US" sz="3000" b="1" dirty="0">
                <a:solidFill>
                  <a:srgbClr val="FF0000"/>
                </a:solidFill>
              </a:rPr>
              <a:t>Advertising, marketing </a:t>
            </a:r>
            <a:r>
              <a:rPr lang="en-US" sz="3000" dirty="0"/>
              <a:t>(</a:t>
            </a:r>
            <a:r>
              <a:rPr lang="en-US" sz="3000" dirty="0" err="1"/>
              <a:t>Traina</a:t>
            </a:r>
            <a:r>
              <a:rPr lang="en-US" sz="3000" dirty="0"/>
              <a:t> 2018), etc. </a:t>
            </a:r>
          </a:p>
          <a:p>
            <a:pPr lvl="1"/>
            <a:r>
              <a:rPr lang="en-US" sz="2600" dirty="0"/>
              <a:t>But is this investment? ”creates” market power</a:t>
            </a:r>
          </a:p>
        </p:txBody>
      </p:sp>
    </p:spTree>
    <p:extLst>
      <p:ext uri="{BB962C8B-B14F-4D97-AF65-F5344CB8AC3E}">
        <p14:creationId xmlns:p14="http://schemas.microsoft.com/office/powerpoint/2010/main" val="161711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51296"/>
            <a:ext cx="9696450" cy="1143000"/>
          </a:xfrm>
        </p:spPr>
        <p:txBody>
          <a:bodyPr/>
          <a:lstStyle/>
          <a:p>
            <a:r>
              <a:rPr lang="is-IS" sz="4000"/>
              <a:t>(P3) Decrease in real interest rate while measured return on capital constant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25C771-E99B-5644-9100-3549FB962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5684838" cy="4052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26411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Gomme, Ravikumar, and Rupert (2011), NIPA</a:t>
            </a:r>
          </a:p>
          <a:p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446416" y="2064918"/>
            <a:ext cx="228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623EE7-69D1-4840-8B68-DD977E25E25C}"/>
              </a:ext>
            </a:extLst>
          </p:cNvPr>
          <p:cNvSpPr txBox="1"/>
          <p:nvPr/>
        </p:nvSpPr>
        <p:spPr>
          <a:xfrm>
            <a:off x="1371600" y="5898174"/>
            <a:ext cx="7494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Puzzle 3: GRR and r should be same in neoclassical model</a:t>
            </a:r>
          </a:p>
          <a:p>
            <a:r>
              <a:rPr lang="en-US" dirty="0">
                <a:solidFill>
                  <a:srgbClr val="FF0000"/>
                </a:solidFill>
              </a:rPr>
              <a:t>AND stable – one of Kaldor’s stylized facts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5DD0D3-010E-6240-BB95-0DBF7A15B7D3}"/>
                  </a:ext>
                </a:extLst>
              </p:cNvPr>
              <p:cNvSpPr txBox="1"/>
              <p:nvPr/>
            </p:nvSpPr>
            <p:spPr>
              <a:xfrm>
                <a:off x="6881057" y="1638710"/>
                <a:ext cx="1984902" cy="61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5DD0D3-010E-6240-BB95-0DBF7A15B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057" y="1638710"/>
                <a:ext cx="1984902" cy="617092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0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1960-1980: P1</a:t>
            </a:r>
          </a:p>
        </p:txBody>
      </p:sp>
      <p:sp>
        <p:nvSpPr>
          <p:cNvPr id="3" name="AutoShape 2" descr="wealth_cap_1960_regimestext.pdf">
            <a:extLst>
              <a:ext uri="{FF2B5EF4-FFF2-40B4-BE49-F238E27FC236}">
                <a16:creationId xmlns:a16="http://schemas.microsoft.com/office/drawing/2014/main" id="{A22CD946-58E3-FC44-A953-9890739EC4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35234" y="693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wealth_cap_1960_regimestext.pdf">
            <a:extLst>
              <a:ext uri="{FF2B5EF4-FFF2-40B4-BE49-F238E27FC236}">
                <a16:creationId xmlns:a16="http://schemas.microsoft.com/office/drawing/2014/main" id="{3B794D28-CDAC-844F-879C-4F61F302B7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wealth_cap_1960_regimestext.pdf">
            <a:extLst>
              <a:ext uri="{FF2B5EF4-FFF2-40B4-BE49-F238E27FC236}">
                <a16:creationId xmlns:a16="http://schemas.microsoft.com/office/drawing/2014/main" id="{CF8EC536-C877-9D4E-A560-E7E9078087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DFA0B-1341-C148-A98D-9A3F4C78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6" y="1676400"/>
            <a:ext cx="6512887" cy="4687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9AE11-1B31-4D4A-AD55-21D67F9A3F7D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AA351-922B-FE48-9B5B-FE372CD6A88D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0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1960-1980: P2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CB4A7-D461-0245-86BD-DC02A608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543800" cy="54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30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1960-1980: P3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EB8B8-94BA-7C4F-BD88-C5FEAD0E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010400" cy="49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5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1950-1980: P4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A1294-8C3F-DD41-B5FA-A9431400C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53" y="1371600"/>
            <a:ext cx="6021694" cy="4311650"/>
          </a:xfrm>
          <a:prstGeom prst="rect">
            <a:avLst/>
          </a:prstGeom>
        </p:spPr>
      </p:pic>
      <p:sp>
        <p:nvSpPr>
          <p:cNvPr id="3" name="AutoShape 2" descr="fs_1960.pdf">
            <a:extLst>
              <a:ext uri="{FF2B5EF4-FFF2-40B4-BE49-F238E27FC236}">
                <a16:creationId xmlns:a16="http://schemas.microsoft.com/office/drawing/2014/main" id="{8E7502C9-99F0-9344-A8B8-DF63A95A94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36C06-B5D5-0546-B3B7-06227AEB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44" y="1346200"/>
            <a:ext cx="6909312" cy="49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3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1960-1980: P5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188D-ADB6-B74A-9DE0-D17234D4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374913"/>
            <a:ext cx="5937250" cy="4374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543A7-7DA9-5A49-A941-D3606C21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7" y="1354667"/>
            <a:ext cx="7540625" cy="52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10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4243-5DB3-184B-98F4-B14230B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Story 1950-1980: Markups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2D850-ECFC-6844-8D46-4173683F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2" y="1371600"/>
            <a:ext cx="63795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2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E3440-B008-0944-8FAA-B58782A1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678"/>
            <a:ext cx="9367989" cy="1143000"/>
          </a:xfrm>
        </p:spPr>
        <p:txBody>
          <a:bodyPr/>
          <a:lstStyle/>
          <a:p>
            <a:r>
              <a:rPr lang="en-US" dirty="0"/>
              <a:t>Can we match puzzles?-- simple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61853-5AB0-D045-8BE2-9A04387E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8" y="1919370"/>
            <a:ext cx="7239000" cy="816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34DF0-A8DE-3D46-9396-63333FCA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69695"/>
            <a:ext cx="609600" cy="1019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718A0-D332-734D-A5A1-DB071B89D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546" y="2591609"/>
            <a:ext cx="482836" cy="10461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717B9-DE4C-DD46-A1E9-747AB7AE428F}"/>
              </a:ext>
            </a:extLst>
          </p:cNvPr>
          <p:cNvGrpSpPr/>
          <p:nvPr/>
        </p:nvGrpSpPr>
        <p:grpSpPr>
          <a:xfrm>
            <a:off x="678305" y="3962400"/>
            <a:ext cx="8232484" cy="483468"/>
            <a:chOff x="678305" y="3962400"/>
            <a:chExt cx="8232484" cy="4834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1CC513-2900-CD4D-98A1-A4F5E69147BA}"/>
                </a:ext>
              </a:extLst>
            </p:cNvPr>
            <p:cNvSpPr txBox="1"/>
            <p:nvPr/>
          </p:nvSpPr>
          <p:spPr>
            <a:xfrm>
              <a:off x="678305" y="3962400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2.6 (2.54)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6CE8F0-5BFB-D744-9045-BD7782404913}"/>
                </a:ext>
              </a:extLst>
            </p:cNvPr>
            <p:cNvSpPr txBox="1"/>
            <p:nvPr/>
          </p:nvSpPr>
          <p:spPr>
            <a:xfrm>
              <a:off x="2439767" y="3962400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 (0.71)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F44763-CDF0-504B-9277-25CD9273A914}"/>
                </a:ext>
              </a:extLst>
            </p:cNvPr>
            <p:cNvSpPr txBox="1"/>
            <p:nvPr/>
          </p:nvSpPr>
          <p:spPr>
            <a:xfrm>
              <a:off x="3940313" y="398420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0.18 (0.17)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BFB241-38CE-F741-A887-01F7BE6A4416}"/>
                </a:ext>
              </a:extLst>
            </p:cNvPr>
            <p:cNvSpPr txBox="1"/>
            <p:nvPr/>
          </p:nvSpPr>
          <p:spPr>
            <a:xfrm>
              <a:off x="5723586" y="3975759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0.07 (0.12)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8B83D2-BA2D-6D46-9725-798C67D7B096}"/>
                </a:ext>
              </a:extLst>
            </p:cNvPr>
            <p:cNvSpPr txBox="1"/>
            <p:nvPr/>
          </p:nvSpPr>
          <p:spPr>
            <a:xfrm>
              <a:off x="7366777" y="3962400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 (1.14)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704A6D-17C4-7941-B9EC-0AE147DB7D85}"/>
              </a:ext>
            </a:extLst>
          </p:cNvPr>
          <p:cNvGrpSpPr/>
          <p:nvPr/>
        </p:nvGrpSpPr>
        <p:grpSpPr>
          <a:xfrm>
            <a:off x="937991" y="4734574"/>
            <a:ext cx="5419749" cy="469999"/>
            <a:chOff x="937991" y="4734574"/>
            <a:chExt cx="5419749" cy="469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E5E0AA-029F-3549-BA76-CD6EF5BD77CE}"/>
                </a:ext>
              </a:extLst>
            </p:cNvPr>
            <p:cNvSpPr txBox="1"/>
            <p:nvPr/>
          </p:nvSpPr>
          <p:spPr>
            <a:xfrm>
              <a:off x="937991" y="4734574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r=3%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060B44-B7F3-F64E-AFC6-9B1355099B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8742" y="4973741"/>
              <a:ext cx="45206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E059EB-FAD8-034C-B719-D5D12B9B742F}"/>
                </a:ext>
              </a:extLst>
            </p:cNvPr>
            <p:cNvSpPr txBox="1"/>
            <p:nvPr/>
          </p:nvSpPr>
          <p:spPr>
            <a:xfrm>
              <a:off x="2381079" y="4734574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r=2%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5E5C89-2A2C-AE41-B2AA-147D40E88F16}"/>
                    </a:ext>
                  </a:extLst>
                </p:cNvPr>
                <p:cNvSpPr txBox="1"/>
                <p:nvPr/>
              </p:nvSpPr>
              <p:spPr>
                <a:xfrm>
                  <a:off x="3674855" y="4734574"/>
                  <a:ext cx="91909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=1.1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5E5C89-2A2C-AE41-B2AA-147D40E88F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4855" y="4734574"/>
                  <a:ext cx="919098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8108" r="-8108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7EEBECF-F010-4D49-9137-EBC9A31858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12319" y="4965406"/>
              <a:ext cx="45206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37F54F2-E885-C84D-BE67-4C5A1914CFE5}"/>
                    </a:ext>
                  </a:extLst>
                </p:cNvPr>
                <p:cNvSpPr txBox="1"/>
                <p:nvPr/>
              </p:nvSpPr>
              <p:spPr>
                <a:xfrm>
                  <a:off x="5284754" y="4742908"/>
                  <a:ext cx="10729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=1.15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37F54F2-E885-C84D-BE67-4C5A1914C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4754" y="4742908"/>
                  <a:ext cx="1072986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7895" r="-6977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2927BE-CA58-344E-B903-17266A48D3AD}"/>
              </a:ext>
            </a:extLst>
          </p:cNvPr>
          <p:cNvGrpSpPr/>
          <p:nvPr/>
        </p:nvGrpSpPr>
        <p:grpSpPr>
          <a:xfrm>
            <a:off x="668378" y="5463353"/>
            <a:ext cx="8210250" cy="484939"/>
            <a:chOff x="668378" y="5463353"/>
            <a:chExt cx="8210250" cy="4849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760CAA-31F0-334B-AD4B-F3ED58F1FEE1}"/>
                </a:ext>
              </a:extLst>
            </p:cNvPr>
            <p:cNvSpPr txBox="1"/>
            <p:nvPr/>
          </p:nvSpPr>
          <p:spPr>
            <a:xfrm>
              <a:off x="668378" y="5464824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(2.8)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0A82A9-E91A-094B-B8E1-FC535EB61B32}"/>
                </a:ext>
              </a:extLst>
            </p:cNvPr>
            <p:cNvSpPr txBox="1"/>
            <p:nvPr/>
          </p:nvSpPr>
          <p:spPr>
            <a:xfrm>
              <a:off x="2304758" y="547818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0.66 (0.63)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195907-7096-B141-9AE2-641F8B6FD258}"/>
                </a:ext>
              </a:extLst>
            </p:cNvPr>
            <p:cNvSpPr txBox="1"/>
            <p:nvPr/>
          </p:nvSpPr>
          <p:spPr>
            <a:xfrm>
              <a:off x="3930386" y="5486627"/>
              <a:ext cx="1467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0.19(0.16)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6C645-3B8D-FC4B-9FB5-43F35B2EFB29}"/>
                </a:ext>
              </a:extLst>
            </p:cNvPr>
            <p:cNvSpPr txBox="1"/>
            <p:nvPr/>
          </p:nvSpPr>
          <p:spPr>
            <a:xfrm>
              <a:off x="5713659" y="5478183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0.08 (0.15)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639267-C022-5D40-9177-0CF234023678}"/>
                </a:ext>
              </a:extLst>
            </p:cNvPr>
            <p:cNvSpPr txBox="1"/>
            <p:nvPr/>
          </p:nvSpPr>
          <p:spPr>
            <a:xfrm>
              <a:off x="7411560" y="5463353"/>
              <a:ext cx="1467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1.28(1.64)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C15425-5141-554A-B7A9-385C4E1866B6}"/>
              </a:ext>
            </a:extLst>
          </p:cNvPr>
          <p:cNvGrpSpPr/>
          <p:nvPr/>
        </p:nvGrpSpPr>
        <p:grpSpPr>
          <a:xfrm>
            <a:off x="2481296" y="2627489"/>
            <a:ext cx="5821367" cy="984056"/>
            <a:chOff x="2481296" y="2627489"/>
            <a:chExt cx="5821367" cy="9840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48B6AA-74B5-BD4B-96D0-7A374381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1296" y="2627489"/>
              <a:ext cx="770534" cy="9840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F51A7-1A13-FD47-A9B5-6C504975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4098" y="2669695"/>
              <a:ext cx="896636" cy="7302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6B0FF2D-190A-C045-940E-651560209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9429" y="2748965"/>
              <a:ext cx="743234" cy="5550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F4ACBE-268B-CE4D-91B2-3102D861168E}"/>
                  </a:ext>
                </a:extLst>
              </p:cNvPr>
              <p:cNvSpPr txBox="1"/>
              <p:nvPr/>
            </p:nvSpPr>
            <p:spPr>
              <a:xfrm>
                <a:off x="513590" y="1293264"/>
                <a:ext cx="1411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F4ACBE-268B-CE4D-91B2-3102D8611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90" y="1293264"/>
                <a:ext cx="141121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884C68-0D56-274C-9E2E-6EAA8936041B}"/>
                  </a:ext>
                </a:extLst>
              </p:cNvPr>
              <p:cNvSpPr txBox="1"/>
              <p:nvPr/>
            </p:nvSpPr>
            <p:spPr>
              <a:xfrm>
                <a:off x="1927480" y="1319650"/>
                <a:ext cx="14276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884C68-0D56-274C-9E2E-6EAA8936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480" y="1319650"/>
                <a:ext cx="142769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C7EC13-374A-FE4B-AAF6-D65BEF1F87D0}"/>
                  </a:ext>
                </a:extLst>
              </p:cNvPr>
              <p:cNvSpPr txBox="1"/>
              <p:nvPr/>
            </p:nvSpPr>
            <p:spPr>
              <a:xfrm>
                <a:off x="3341642" y="1354868"/>
                <a:ext cx="15370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b="1" u="sng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C7EC13-374A-FE4B-AAF6-D65BEF1F8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642" y="1354868"/>
                <a:ext cx="153702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6BE627-0522-2344-AAC9-E02DD1BF59C0}"/>
                  </a:ext>
                </a:extLst>
              </p:cNvPr>
              <p:cNvSpPr txBox="1"/>
              <p:nvPr/>
            </p:nvSpPr>
            <p:spPr>
              <a:xfrm>
                <a:off x="5108747" y="1303084"/>
                <a:ext cx="2019912" cy="482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6"/>
                        </a:solidFill>
                      </a:rPr>
                      <m:t>r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,</a:t>
                </a:r>
                <a:r>
                  <a:rPr lang="en-US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6BE627-0522-2344-AAC9-E02DD1BF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747" y="1303084"/>
                <a:ext cx="2019912" cy="482248"/>
              </a:xfrm>
              <a:prstGeom prst="rect">
                <a:avLst/>
              </a:prstGeom>
              <a:blipFill>
                <a:blip r:embed="rId13"/>
                <a:stretch>
                  <a:fillRect t="-5128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76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767F-C304-7E49-9153-AD499B37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1980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29509-115D-904D-B356-6F7D7999C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story consistent with a moderate level of markups in 1960, followed by a decline until 1980, followed by a significant increase</a:t>
            </a:r>
          </a:p>
        </p:txBody>
      </p:sp>
    </p:spTree>
    <p:extLst>
      <p:ext uri="{BB962C8B-B14F-4D97-AF65-F5344CB8AC3E}">
        <p14:creationId xmlns:p14="http://schemas.microsoft.com/office/powerpoint/2010/main" val="2961260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BCC7-866C-D241-9C93-6ADC3D43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Firm Entry Rates Declining: Endogenous markups</a:t>
            </a:r>
          </a:p>
        </p:txBody>
      </p:sp>
      <p:sp>
        <p:nvSpPr>
          <p:cNvPr id="3" name="AutoShape 2" descr="entryrate_kps.png">
            <a:extLst>
              <a:ext uri="{FF2B5EF4-FFF2-40B4-BE49-F238E27FC236}">
                <a16:creationId xmlns:a16="http://schemas.microsoft.com/office/drawing/2014/main" id="{B5931CC5-2D5C-894F-90FF-511272171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0800" y="14478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2436B-C334-D64B-BE1E-6E326DC1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3439886" cy="2508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CF591-7859-1641-AFED-34B61B773F40}"/>
              </a:ext>
            </a:extLst>
          </p:cNvPr>
          <p:cNvSpPr txBox="1"/>
          <p:nvPr/>
        </p:nvSpPr>
        <p:spPr>
          <a:xfrm>
            <a:off x="4125685" y="2636102"/>
            <a:ext cx="3810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Countinum</a:t>
            </a:r>
            <a:r>
              <a:rPr lang="en-US" dirty="0"/>
              <a:t> of industries on measure 0 to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Finite number of firms in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Berntrand</a:t>
            </a:r>
            <a:r>
              <a:rPr lang="en-US" dirty="0"/>
              <a:t> competition.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D0BE2-D8AC-A249-B9E5-CBE9F3F6F51E}"/>
              </a:ext>
            </a:extLst>
          </p:cNvPr>
          <p:cNvSpPr txBox="1"/>
          <p:nvPr/>
        </p:nvSpPr>
        <p:spPr>
          <a:xfrm>
            <a:off x="4004328" y="1759803"/>
            <a:ext cx="4052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Atkeson</a:t>
            </a:r>
            <a:r>
              <a:rPr lang="en-US" dirty="0"/>
              <a:t>-Burstein (2008)</a:t>
            </a:r>
          </a:p>
          <a:p>
            <a:r>
              <a:rPr lang="en-US" dirty="0" err="1"/>
              <a:t>Jaimovich</a:t>
            </a:r>
            <a:r>
              <a:rPr lang="en-US" dirty="0"/>
              <a:t> and </a:t>
            </a:r>
            <a:r>
              <a:rPr lang="en-US" dirty="0" err="1"/>
              <a:t>Floetotto</a:t>
            </a:r>
            <a:r>
              <a:rPr lang="en-US" dirty="0"/>
              <a:t> (2008)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3560A-795D-E445-ADB2-20259BA37788}"/>
              </a:ext>
            </a:extLst>
          </p:cNvPr>
          <p:cNvSpPr txBox="1"/>
          <p:nvPr/>
        </p:nvSpPr>
        <p:spPr>
          <a:xfrm>
            <a:off x="685800" y="4876800"/>
            <a:ext cx="621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Simples case: Elasticity across industries 1, then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70336-F74E-264D-86F7-C074FFE25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04" y="5365784"/>
            <a:ext cx="3822700" cy="907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25DFE-2691-0E43-8614-AEC07AC84195}"/>
                  </a:ext>
                </a:extLst>
              </p:cNvPr>
              <p:cNvSpPr txBox="1"/>
              <p:nvPr/>
            </p:nvSpPr>
            <p:spPr>
              <a:xfrm>
                <a:off x="6007703" y="5481073"/>
                <a:ext cx="227523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 down by 20%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from 1.4 to 1.5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25DFE-2691-0E43-8614-AEC07AC84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703" y="5481073"/>
                <a:ext cx="2275238" cy="830997"/>
              </a:xfrm>
              <a:prstGeom prst="rect">
                <a:avLst/>
              </a:prstGeom>
              <a:blipFill>
                <a:blip r:embed="rId4"/>
                <a:stretch>
                  <a:fillRect l="-3889" t="-7692" r="-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310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21723"/>
            <a:ext cx="7162800" cy="3962400"/>
          </a:xfrm>
        </p:spPr>
        <p:txBody>
          <a:bodyPr/>
          <a:lstStyle/>
          <a:p>
            <a:endParaRPr lang="en-US" sz="2000" dirty="0"/>
          </a:p>
          <a:p>
            <a:pPr marL="457200" lvl="1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P1-P5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 circumstantial evidence for higher markups </a:t>
            </a:r>
          </a:p>
          <a:p>
            <a:pPr marL="457200" lvl="1" indent="0">
              <a:buNone/>
            </a:pPr>
            <a:r>
              <a:rPr lang="en-US" dirty="0"/>
              <a:t>To early to draw policy conclusions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Needed: Explicit model where the monopoly “wedge” is explicitly modeled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477C1D-9539-C642-B213-80DC657EFFF2}"/>
              </a:ext>
            </a:extLst>
          </p:cNvPr>
          <p:cNvCxnSpPr>
            <a:cxnSpLocks/>
          </p:cNvCxnSpPr>
          <p:nvPr/>
        </p:nvCxnSpPr>
        <p:spPr bwMode="auto">
          <a:xfrm flipV="1">
            <a:off x="2429932" y="2805950"/>
            <a:ext cx="2675467" cy="973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A09551-9D92-EC42-8610-CBD57F545169}"/>
              </a:ext>
            </a:extLst>
          </p:cNvPr>
          <p:cNvCxnSpPr>
            <a:cxnSpLocks/>
          </p:cNvCxnSpPr>
          <p:nvPr/>
        </p:nvCxnSpPr>
        <p:spPr bwMode="auto">
          <a:xfrm>
            <a:off x="2429931" y="3954397"/>
            <a:ext cx="2675467" cy="554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6AD5BD-E446-6543-91DC-E0D390389475}"/>
              </a:ext>
            </a:extLst>
          </p:cNvPr>
          <p:cNvSpPr txBox="1"/>
          <p:nvPr/>
        </p:nvSpPr>
        <p:spPr>
          <a:xfrm>
            <a:off x="533400" y="3363543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</a:t>
            </a:r>
          </a:p>
          <a:p>
            <a:r>
              <a:rPr lang="en-US" dirty="0"/>
              <a:t>markups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C5424-BD39-AE45-A4B2-27B192EB316A}"/>
              </a:ext>
            </a:extLst>
          </p:cNvPr>
          <p:cNvSpPr txBox="1"/>
          <p:nvPr/>
        </p:nvSpPr>
        <p:spPr>
          <a:xfrm>
            <a:off x="5244914" y="3648168"/>
            <a:ext cx="3314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Benevolent</a:t>
            </a:r>
          </a:p>
          <a:p>
            <a:r>
              <a:rPr lang="en-US" dirty="0"/>
              <a:t>(R&amp;D gives rise to temporary advantages that are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B81C1-E0AB-4548-B880-68D3302952B1}"/>
              </a:ext>
            </a:extLst>
          </p:cNvPr>
          <p:cNvSpPr txBox="1"/>
          <p:nvPr/>
        </p:nvSpPr>
        <p:spPr>
          <a:xfrm>
            <a:off x="5346451" y="22094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Malignant development</a:t>
            </a:r>
          </a:p>
          <a:p>
            <a:r>
              <a:rPr lang="en-US" dirty="0"/>
              <a:t>(less antitrust!)</a:t>
            </a:r>
          </a:p>
        </p:txBody>
      </p:sp>
    </p:spTree>
    <p:extLst>
      <p:ext uri="{BB962C8B-B14F-4D97-AF65-F5344CB8AC3E}">
        <p14:creationId xmlns:p14="http://schemas.microsoft.com/office/powerpoint/2010/main" val="3066882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85147"/>
            <a:ext cx="7772400" cy="2743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neoclassical model the </a:t>
            </a:r>
            <a:r>
              <a:rPr lang="en-US" i="1" dirty="0">
                <a:solidFill>
                  <a:srgbClr val="FF0000"/>
                </a:solidFill>
              </a:rPr>
              <a:t>average return is equal to the interest rate.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2FAC5-BE4F-C84D-B2F7-4F37E4940A72}"/>
              </a:ext>
            </a:extLst>
          </p:cNvPr>
          <p:cNvSpPr/>
          <p:nvPr/>
        </p:nvSpPr>
        <p:spPr>
          <a:xfrm>
            <a:off x="368300" y="391061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4000" dirty="0"/>
              <a:t>(P3) Decrease in real interest rate while measured return on capital constant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78282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Analysis relies heavily on estimates of markups, which are difficult to measure. Having said that, an increase in markups should lead to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Negative impact on GDP growth</a:t>
            </a:r>
          </a:p>
          <a:p>
            <a:pPr lvl="1"/>
            <a:r>
              <a:rPr lang="en-US" dirty="0"/>
              <a:t>Increase in income inequality and wealth inequality</a:t>
            </a:r>
          </a:p>
          <a:p>
            <a:pPr lvl="1"/>
            <a:r>
              <a:rPr lang="en-US" dirty="0"/>
              <a:t>Important implications for capital taxation?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08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Back to fact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D3378-61DE-B442-AE71-EE6DE8E5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13" y="1066800"/>
            <a:ext cx="7518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840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10600" cy="1143000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000" i="1" dirty="0"/>
              <a:t>Definition: </a:t>
            </a:r>
            <a:r>
              <a:rPr lang="en-US" sz="3000" dirty="0"/>
              <a:t>A pure capital gain is the aggregate increase in the market value of household wealth beyond what is saved.  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5041B-9D5C-3144-8FCF-146EAFD4001E}"/>
              </a:ext>
            </a:extLst>
          </p:cNvPr>
          <p:cNvSpPr txBox="1"/>
          <p:nvPr/>
        </p:nvSpPr>
        <p:spPr>
          <a:xfrm>
            <a:off x="926925" y="609600"/>
            <a:ext cx="62167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Gross national capital gain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47B63-C809-EA4A-A56D-CF8C8C1B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4267200"/>
            <a:ext cx="4597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19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Gross National Capital Gains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9BD38-1C1D-C448-8B13-0BFF02EF6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1129748"/>
            <a:ext cx="7461526" cy="497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1B9B9-5B0C-5F4A-99A5-9E5B0AA3D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6104099"/>
            <a:ext cx="4597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040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Gross National Capital Gains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40242-BABF-734B-A1C3-DF50AF33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3" y="990600"/>
            <a:ext cx="73533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3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Distribution of capital gains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3EA2-144A-2E43-B5B4-F7B4B4DA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3" y="1143000"/>
            <a:ext cx="8670540" cy="48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9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Effect on top income shares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2BDF0-D0E5-1B48-8BEC-34003C0C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991330" cy="53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44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F88-B9EB-3545-81C8-2AC98F6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13" y="0"/>
            <a:ext cx="7772400" cy="1143000"/>
          </a:xfrm>
        </p:spPr>
        <p:txBody>
          <a:bodyPr/>
          <a:lstStyle/>
          <a:p>
            <a:r>
              <a:rPr lang="en-US" dirty="0"/>
              <a:t>Effect on top income shares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D7510-B020-FA43-94CE-1A1EB621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74" y="1143000"/>
            <a:ext cx="72771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56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(P2) Macro Tobin’s Q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30332"/>
            <a:ext cx="6781800" cy="4637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7774" y="2414638"/>
            <a:ext cx="163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Bob Hall (2001</a:t>
            </a:r>
            <a:r>
              <a:rPr lang="en-US" sz="12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4152407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Philippon</a:t>
            </a:r>
            <a:r>
              <a:rPr lang="en-US" sz="1400" dirty="0"/>
              <a:t> and Gutierrez (2017</a:t>
            </a:r>
            <a:r>
              <a:rPr lang="en-US" sz="12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0300" y="1478767"/>
            <a:ext cx="2223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Macrodata:</a:t>
            </a:r>
          </a:p>
          <a:p>
            <a:r>
              <a:rPr lang="en-US" sz="1800" dirty="0"/>
              <a:t>Flow of Funds by Fed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667000" y="2800848"/>
            <a:ext cx="304800" cy="189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657600" y="3770664"/>
            <a:ext cx="152400" cy="1917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flipH="1">
                <a:off x="3124200" y="5968189"/>
                <a:ext cx="6172200" cy="766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r>
                        <a:rPr lang="mr-IN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𝑀𝑎𝑟𝑘𝑒𝑡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𝑣𝑎𝑙𝑢𝑒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𝑖𝑛𝑠𝑡𝑎𝑙𝑙𝑒𝑑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𝑐𝑎𝑝𝑖𝑡𝑎𝑙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𝑅𝑒𝑝𝑙𝑎𝑐𝑒𝑚𝑒𝑛𝑡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𝑐𝑜𝑠𝑡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𝑐𝑎𝑝𝑖𝑡𝑎𝑙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24200" y="5968189"/>
                <a:ext cx="6172200" cy="7668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2929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C7D6-6E1A-AB4D-82F5-E71F6DDC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/>
              <a:t>Change in Revenue 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123E8-2851-1743-92E2-1EEA2922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799"/>
            <a:ext cx="7162800" cy="50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4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1" y="336176"/>
            <a:ext cx="7772400" cy="1143000"/>
          </a:xfrm>
        </p:spPr>
        <p:txBody>
          <a:bodyPr/>
          <a:lstStyle/>
          <a:p>
            <a:r>
              <a:rPr lang="en-US" sz="3500" dirty="0"/>
              <a:t>(P4) A persistent decrease in labor and capital share….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F4A1-30C5-E94B-84BE-977C4C0C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3" y="1586063"/>
            <a:ext cx="3643773" cy="398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838D7-6F5D-DD4A-B322-B8DFE44C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23" y="1585705"/>
            <a:ext cx="3855648" cy="3976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FDB0B-DBDC-3D46-B4D7-9E7C772407AA}"/>
              </a:ext>
            </a:extLst>
          </p:cNvPr>
          <p:cNvSpPr txBox="1"/>
          <p:nvPr/>
        </p:nvSpPr>
        <p:spPr>
          <a:xfrm>
            <a:off x="1371600" y="6027003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Puzzle 4: Should be constant in neoclassical model – one of Kaldor’s stylized facts</a:t>
            </a:r>
          </a:p>
        </p:txBody>
      </p:sp>
    </p:spTree>
    <p:extLst>
      <p:ext uri="{BB962C8B-B14F-4D97-AF65-F5344CB8AC3E}">
        <p14:creationId xmlns:p14="http://schemas.microsoft.com/office/powerpoint/2010/main" val="14384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860EB4-F65E-C44D-A969-0735D7BA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(P4) A persistent decrease in labor and capital share….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7B0-842E-FB48-9E9C-BAAEE7E50452}"/>
              </a:ext>
            </a:extLst>
          </p:cNvPr>
          <p:cNvSpPr txBox="1">
            <a:spLocks/>
          </p:cNvSpPr>
          <p:nvPr/>
        </p:nvSpPr>
        <p:spPr>
          <a:xfrm>
            <a:off x="708212" y="2286000"/>
            <a:ext cx="7772400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/>
              <a:t>In the neoclassical model, there is no residual factor share. </a:t>
            </a:r>
          </a:p>
        </p:txBody>
      </p:sp>
    </p:spTree>
    <p:extLst>
      <p:ext uri="{BB962C8B-B14F-4D97-AF65-F5344CB8AC3E}">
        <p14:creationId xmlns:p14="http://schemas.microsoft.com/office/powerpoint/2010/main" val="2501790694"/>
      </p:ext>
    </p:extLst>
  </p:cSld>
  <p:clrMapOvr>
    <a:masterClrMapping/>
  </p:clrMapOvr>
</p:sld>
</file>

<file path=ppt/theme/theme1.xml><?xml version="1.0" encoding="utf-8"?>
<a:theme xmlns:a="http://schemas.openxmlformats.org/drawingml/2006/main" name="Brown-template">
  <a:themeElements>
    <a:clrScheme name="TEMPLATE_BROW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BROW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TEMPLATE_BROW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BROW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BROW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BROW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BROW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BROW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BROW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Brown-template.potx</Template>
  <TotalTime>35114</TotalTime>
  <Words>2106</Words>
  <Application>Microsoft Macintosh PowerPoint</Application>
  <PresentationFormat>On-screen Show (4:3)</PresentationFormat>
  <Paragraphs>372</Paragraphs>
  <Slides>79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ＭＳ Ｐゴシック</vt:lpstr>
      <vt:lpstr>Arial</vt:lpstr>
      <vt:lpstr>Calibri</vt:lpstr>
      <vt:lpstr>Cambria Math</vt:lpstr>
      <vt:lpstr>Times</vt:lpstr>
      <vt:lpstr>Wingdings</vt:lpstr>
      <vt:lpstr>Brown-template</vt:lpstr>
      <vt:lpstr>Kaldor and Piketty’s Facts: The Rise of Monopoly Power in the US</vt:lpstr>
      <vt:lpstr>(P1) “Wealth is back”</vt:lpstr>
      <vt:lpstr>(P1) Wealth accumulation</vt:lpstr>
      <vt:lpstr>(P2) Tobin’s Q</vt:lpstr>
      <vt:lpstr>(P2) Tobin’s Q</vt:lpstr>
      <vt:lpstr>(P3) Decrease in real interest rate while measured return on capital constant</vt:lpstr>
      <vt:lpstr>PowerPoint Presentation</vt:lpstr>
      <vt:lpstr>(P4) A persistent decrease in labor and capital share….</vt:lpstr>
      <vt:lpstr>(P4) A persistent decrease in labor and capital share….</vt:lpstr>
      <vt:lpstr>(5) Decrease in investment-to-output ratio, even given low borriwng costs and high Tobin‘s Q</vt:lpstr>
      <vt:lpstr>(5) Decrease in investment, despite low interest rates and high Tobinds Q</vt:lpstr>
      <vt:lpstr> </vt:lpstr>
      <vt:lpstr>Resolution of Puzzles</vt:lpstr>
      <vt:lpstr>Why them?</vt:lpstr>
      <vt:lpstr>Concentration Increasing</vt:lpstr>
      <vt:lpstr>Revenue shares of largest firms increasing</vt:lpstr>
      <vt:lpstr>Firm Entry Rates Declining</vt:lpstr>
      <vt:lpstr>New Keynesian measures of markups</vt:lpstr>
      <vt:lpstr>Using profit share</vt:lpstr>
      <vt:lpstr>Estimates from Loecker and Eechout (2017) </vt:lpstr>
      <vt:lpstr>Traina (2018) </vt:lpstr>
      <vt:lpstr>Select lit review Standing on sholders of….</vt:lpstr>
      <vt:lpstr>Outline</vt:lpstr>
      <vt:lpstr>Household preferences</vt:lpstr>
      <vt:lpstr>Model – focus on production</vt:lpstr>
      <vt:lpstr>Final goods firms</vt:lpstr>
      <vt:lpstr>Firm dynamics</vt:lpstr>
      <vt:lpstr>Asset pricing</vt:lpstr>
      <vt:lpstr>Intermediate goods firms</vt:lpstr>
      <vt:lpstr>Long run risk</vt:lpstr>
      <vt:lpstr>Wealth and Tobin’s Q</vt:lpstr>
      <vt:lpstr>Outline</vt:lpstr>
      <vt:lpstr>Qualitative Resolution</vt:lpstr>
      <vt:lpstr>P1</vt:lpstr>
      <vt:lpstr>P2</vt:lpstr>
      <vt:lpstr>P3</vt:lpstr>
      <vt:lpstr>P4</vt:lpstr>
      <vt:lpstr>P5</vt:lpstr>
      <vt:lpstr>PowerPoint Presentation</vt:lpstr>
      <vt:lpstr>Can we match puzzles?-- simple model</vt:lpstr>
      <vt:lpstr>Outline</vt:lpstr>
      <vt:lpstr>Quantitative Analysis</vt:lpstr>
      <vt:lpstr>Quantitative experiment</vt:lpstr>
      <vt:lpstr>Quantitative Exercise</vt:lpstr>
      <vt:lpstr>(1) Markups</vt:lpstr>
      <vt:lpstr>(1) Changes in the natural rate</vt:lpstr>
      <vt:lpstr>(2) Parameters taken from the literature</vt:lpstr>
      <vt:lpstr>(3) Parameters calibrated to 1970 moments</vt:lpstr>
      <vt:lpstr>(3) Parameters calibrated to 1970 moments</vt:lpstr>
      <vt:lpstr>Calibration</vt:lpstr>
      <vt:lpstr>Results – Markups &amp; Interest Rates</vt:lpstr>
      <vt:lpstr>Results</vt:lpstr>
      <vt:lpstr>Results – markup only</vt:lpstr>
      <vt:lpstr>Results – interest rate only</vt:lpstr>
      <vt:lpstr>Other estimate of markups</vt:lpstr>
      <vt:lpstr>PowerPoint Presentation</vt:lpstr>
      <vt:lpstr>Other stories, extensions</vt:lpstr>
      <vt:lpstr>Intangible capital story</vt:lpstr>
      <vt:lpstr>However…</vt:lpstr>
      <vt:lpstr>Story 1960-1980: P1</vt:lpstr>
      <vt:lpstr>Story 1960-1980: P2</vt:lpstr>
      <vt:lpstr>Story 1960-1980: P3</vt:lpstr>
      <vt:lpstr>Story 1950-1980: P4</vt:lpstr>
      <vt:lpstr>Story 1960-1980: P5</vt:lpstr>
      <vt:lpstr>Story 1950-1980: Markups</vt:lpstr>
      <vt:lpstr>Can we match puzzles?-- simple model</vt:lpstr>
      <vt:lpstr>Pre 1980 Story</vt:lpstr>
      <vt:lpstr>Firm Entry Rates Declining: Endogenous markups</vt:lpstr>
      <vt:lpstr>Conclusion</vt:lpstr>
      <vt:lpstr>Conclusion</vt:lpstr>
      <vt:lpstr>Back to fact 1</vt:lpstr>
      <vt:lpstr> </vt:lpstr>
      <vt:lpstr>Gross National Capital Gains</vt:lpstr>
      <vt:lpstr>Gross National Capital Gains</vt:lpstr>
      <vt:lpstr>Distribution of capital gains</vt:lpstr>
      <vt:lpstr>Effect on top income shares</vt:lpstr>
      <vt:lpstr>Effect on top income shares</vt:lpstr>
      <vt:lpstr>(P2) Macro Tobin’s Q</vt:lpstr>
      <vt:lpstr>Change in Revenue Share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Lenahan</dc:creator>
  <cp:lastModifiedBy>Eggertsson, Gauti</cp:lastModifiedBy>
  <cp:revision>452</cp:revision>
  <cp:lastPrinted>2018-06-12T06:05:40Z</cp:lastPrinted>
  <dcterms:created xsi:type="dcterms:W3CDTF">2003-10-03T17:19:16Z</dcterms:created>
  <dcterms:modified xsi:type="dcterms:W3CDTF">2018-10-24T20:06:38Z</dcterms:modified>
</cp:coreProperties>
</file>